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Lst>
  <p:notesMasterIdLst>
    <p:notesMasterId r:id="rId26"/>
  </p:notesMasterIdLst>
  <p:sldIdLst>
    <p:sldId id="258" r:id="rId3"/>
    <p:sldId id="260" r:id="rId4"/>
    <p:sldId id="276" r:id="rId5"/>
    <p:sldId id="271" r:id="rId6"/>
    <p:sldId id="256" r:id="rId7"/>
    <p:sldId id="277" r:id="rId8"/>
    <p:sldId id="273" r:id="rId9"/>
    <p:sldId id="274" r:id="rId10"/>
    <p:sldId id="275" r:id="rId11"/>
    <p:sldId id="281" r:id="rId12"/>
    <p:sldId id="280" r:id="rId13"/>
    <p:sldId id="272" r:id="rId14"/>
    <p:sldId id="279" r:id="rId15"/>
    <p:sldId id="278" r:id="rId16"/>
    <p:sldId id="282" r:id="rId17"/>
    <p:sldId id="257" r:id="rId18"/>
    <p:sldId id="262" r:id="rId19"/>
    <p:sldId id="264" r:id="rId20"/>
    <p:sldId id="266" r:id="rId21"/>
    <p:sldId id="267" r:id="rId22"/>
    <p:sldId id="268" r:id="rId23"/>
    <p:sldId id="269" r:id="rId24"/>
    <p:sldId id="270" r:id="rId2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B9F9843A-FB94-4D54-807D-6E8319CA274D}" type="datetimeFigureOut">
              <a:rPr lang="fr-FR" smtClean="0"/>
              <a:t>19/11/2020</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039DB25-11C7-4B66-985C-C585F241DE00}" type="slidenum">
              <a:rPr lang="fr-FR" smtClean="0"/>
              <a:t>‹N°›</a:t>
            </a:fld>
            <a:endParaRPr lang="fr-FR"/>
          </a:p>
        </p:txBody>
      </p:sp>
    </p:spTree>
    <p:extLst>
      <p:ext uri="{BB962C8B-B14F-4D97-AF65-F5344CB8AC3E}">
        <p14:creationId xmlns:p14="http://schemas.microsoft.com/office/powerpoint/2010/main" val="238649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039DB25-11C7-4B66-985C-C585F241DE00}" type="slidenum">
              <a:rPr lang="fr-FR" smtClean="0"/>
              <a:t>7</a:t>
            </a:fld>
            <a:endParaRPr lang="fr-FR"/>
          </a:p>
        </p:txBody>
      </p:sp>
    </p:spTree>
    <p:extLst>
      <p:ext uri="{BB962C8B-B14F-4D97-AF65-F5344CB8AC3E}">
        <p14:creationId xmlns:p14="http://schemas.microsoft.com/office/powerpoint/2010/main" val="2989820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576263" y="4891088"/>
            <a:ext cx="7772400" cy="406400"/>
          </a:xfrm>
        </p:spPr>
        <p:txBody>
          <a:bodyPr anchor="ctr"/>
          <a:lstStyle>
            <a:lvl1pPr algn="r">
              <a:defRPr sz="2900" b="0">
                <a:solidFill>
                  <a:schemeClr val="bg1"/>
                </a:solidFill>
                <a:latin typeface="Fiba" pitchFamily="2" charset="0"/>
              </a:defRPr>
            </a:lvl1pPr>
          </a:lstStyle>
          <a:p>
            <a:pPr lvl="0"/>
            <a:r>
              <a:rPr lang="en-US" noProof="0"/>
              <a:t>MAIN TITLE GOES HERE</a:t>
            </a:r>
          </a:p>
        </p:txBody>
      </p:sp>
      <p:sp>
        <p:nvSpPr>
          <p:cNvPr id="382979" name="Rectangle 3"/>
          <p:cNvSpPr>
            <a:spLocks noGrp="1" noChangeArrowheads="1"/>
          </p:cNvSpPr>
          <p:nvPr>
            <p:ph type="subTitle" idx="1"/>
          </p:nvPr>
        </p:nvSpPr>
        <p:spPr>
          <a:xfrm>
            <a:off x="2339975" y="5387975"/>
            <a:ext cx="6008688" cy="269875"/>
          </a:xfrm>
        </p:spPr>
        <p:txBody>
          <a:bodyPr/>
          <a:lstStyle>
            <a:lvl1pPr marL="0" indent="0" algn="r">
              <a:buFont typeface="Wingdings" pitchFamily="2" charset="2"/>
              <a:buNone/>
              <a:defRPr sz="1600">
                <a:solidFill>
                  <a:schemeClr val="bg1"/>
                </a:solidFill>
              </a:defRPr>
            </a:lvl1pPr>
          </a:lstStyle>
          <a:p>
            <a:pPr lvl="0"/>
            <a:r>
              <a:rPr lang="en-US" noProof="0"/>
              <a:t>SUBTITLE GOES HERE</a:t>
            </a:r>
          </a:p>
        </p:txBody>
      </p:sp>
    </p:spTree>
    <p:extLst>
      <p:ext uri="{BB962C8B-B14F-4D97-AF65-F5344CB8AC3E}">
        <p14:creationId xmlns:p14="http://schemas.microsoft.com/office/powerpoint/2010/main" val="182718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62AAB09D-64F3-444B-A874-17A55BEDED2A}" type="datetime1">
              <a:rPr lang="fr-FR" smtClean="0"/>
              <a:t>19/11/2020</a:t>
            </a:fld>
            <a:endParaRPr lang="fr-FR"/>
          </a:p>
        </p:txBody>
      </p:sp>
      <p:sp>
        <p:nvSpPr>
          <p:cNvPr id="6" name="Espace réservé du pied de page 5"/>
          <p:cNvSpPr>
            <a:spLocks noGrp="1"/>
          </p:cNvSpPr>
          <p:nvPr>
            <p:ph type="ftr" sz="quarter" idx="11"/>
          </p:nvPr>
        </p:nvSpPr>
        <p:spPr/>
        <p:txBody>
          <a:bodyPr/>
          <a:lstStyle/>
          <a:p>
            <a:r>
              <a:rPr lang="fr-FR"/>
              <a:t>stage pré saison 2011/2012 presenté par Mr lahcen dadda</a:t>
            </a:r>
          </a:p>
        </p:txBody>
      </p:sp>
      <p:sp>
        <p:nvSpPr>
          <p:cNvPr id="7" name="Espace réservé du numéro de diapositive 6"/>
          <p:cNvSpPr>
            <a:spLocks noGrp="1"/>
          </p:cNvSpPr>
          <p:nvPr>
            <p:ph type="sldNum" sz="quarter" idx="12"/>
          </p:nvPr>
        </p:nvSpPr>
        <p:spPr/>
        <p:txBody>
          <a:bodyPr/>
          <a:lstStyle/>
          <a:p>
            <a:fld id="{79913064-A557-4CD2-8EB4-BE68F9ABB25A}" type="slidenum">
              <a:rPr lang="fr-FR" smtClean="0"/>
              <a:t>‹N°›</a:t>
            </a:fld>
            <a:endParaRPr lang="fr-FR"/>
          </a:p>
        </p:txBody>
      </p:sp>
      <p:sp>
        <p:nvSpPr>
          <p:cNvPr id="2" name="Titre 1"/>
          <p:cNvSpPr>
            <a:spLocks noGrp="1"/>
          </p:cNvSpPr>
          <p:nvPr>
            <p:ph type="title"/>
          </p:nvPr>
        </p:nvSpPr>
        <p:spPr/>
        <p:txBody>
          <a:bodyPr/>
          <a:lstStyle/>
          <a:p>
            <a:r>
              <a:rPr kumimoji="0" lang="fr-FR"/>
              <a:t>Modifiez le style du titre</a:t>
            </a:r>
            <a:endParaRPr kumimoji="0" lang="en-US"/>
          </a:p>
        </p:txBody>
      </p:sp>
      <p:sp>
        <p:nvSpPr>
          <p:cNvPr id="11" name="Espace réservé du contenu 10"/>
          <p:cNvSpPr>
            <a:spLocks noGrp="1"/>
          </p:cNvSpPr>
          <p:nvPr>
            <p:ph sz="half" idx="1"/>
          </p:nvPr>
        </p:nvSpPr>
        <p:spPr>
          <a:xfrm>
            <a:off x="457200" y="1524000"/>
            <a:ext cx="4059936"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half" idx="2"/>
          </p:nvPr>
        </p:nvSpPr>
        <p:spPr>
          <a:xfrm>
            <a:off x="4648200" y="1524000"/>
            <a:ext cx="4059936"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79913064-A557-4CD2-8EB4-BE68F9ABB25A}" type="slidenum">
              <a:rPr lang="fr-FR" smtClean="0"/>
              <a:t>‹N°›</a:t>
            </a:fld>
            <a:endParaRPr lang="fr-FR"/>
          </a:p>
        </p:txBody>
      </p:sp>
      <p:sp>
        <p:nvSpPr>
          <p:cNvPr id="8" name="Espace réservé du pied de page 7"/>
          <p:cNvSpPr>
            <a:spLocks noGrp="1"/>
          </p:cNvSpPr>
          <p:nvPr>
            <p:ph type="ftr" sz="quarter" idx="11"/>
          </p:nvPr>
        </p:nvSpPr>
        <p:spPr/>
        <p:txBody>
          <a:bodyPr/>
          <a:lstStyle/>
          <a:p>
            <a:r>
              <a:rPr lang="fr-FR"/>
              <a:t>stage pré saison 2011/2012 presenté par Mr lahcen dadda</a:t>
            </a:r>
          </a:p>
        </p:txBody>
      </p:sp>
      <p:sp>
        <p:nvSpPr>
          <p:cNvPr id="7" name="Espace réservé de la date 6"/>
          <p:cNvSpPr>
            <a:spLocks noGrp="1"/>
          </p:cNvSpPr>
          <p:nvPr>
            <p:ph type="dt" sz="half" idx="10"/>
          </p:nvPr>
        </p:nvSpPr>
        <p:spPr/>
        <p:txBody>
          <a:bodyPr/>
          <a:lstStyle/>
          <a:p>
            <a:fld id="{EC094D17-6BD2-4B67-8E9A-BBDBF4E70821}" type="datetime1">
              <a:rPr lang="fr-FR" smtClean="0"/>
              <a:t>19/11/2020</a:t>
            </a:fld>
            <a:endParaRPr lang="fr-FR"/>
          </a:p>
        </p:txBody>
      </p:sp>
      <p:sp>
        <p:nvSpPr>
          <p:cNvPr id="3" name="Espace réservé du texte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32" name="Espace réservé du contenu 31"/>
          <p:cNvSpPr>
            <a:spLocks noGrp="1"/>
          </p:cNvSpPr>
          <p:nvPr>
            <p:ph sz="half" idx="2"/>
          </p:nvPr>
        </p:nvSpPr>
        <p:spPr>
          <a:xfrm>
            <a:off x="457200" y="2201896"/>
            <a:ext cx="4038600" cy="391363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34" name="Espace réservé du contenu 33"/>
          <p:cNvSpPr>
            <a:spLocks noGrp="1"/>
          </p:cNvSpPr>
          <p:nvPr>
            <p:ph sz="quarter" idx="4"/>
          </p:nvPr>
        </p:nvSpPr>
        <p:spPr>
          <a:xfrm>
            <a:off x="4649788" y="2201896"/>
            <a:ext cx="4038600" cy="391363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 name="Titre 1"/>
          <p:cNvSpPr>
            <a:spLocks noGrp="1"/>
          </p:cNvSpPr>
          <p:nvPr>
            <p:ph type="title"/>
          </p:nvPr>
        </p:nvSpPr>
        <p:spPr>
          <a:xfrm>
            <a:off x="457200" y="155448"/>
            <a:ext cx="8229600" cy="1143000"/>
          </a:xfrm>
        </p:spPr>
        <p:txBody>
          <a:bodyPr anchor="b" anchorCtr="0"/>
          <a:lstStyle>
            <a:lvl1pPr>
              <a:defRPr/>
            </a:lvl1pPr>
          </a:lstStyle>
          <a:p>
            <a:r>
              <a:rPr kumimoji="0" lang="fr-FR"/>
              <a:t>Modifiez le style du titre</a:t>
            </a:r>
            <a:endParaRPr kumimoji="0" lang="en-US"/>
          </a:p>
        </p:txBody>
      </p:sp>
      <p:sp>
        <p:nvSpPr>
          <p:cNvPr id="12" name="Espace réservé du texte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cxnSp>
        <p:nvCxnSpPr>
          <p:cNvPr id="10" name="Connecteur droit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DADE1973-645D-4FB9-B9B8-DE662B53D49F}" type="datetime1">
              <a:rPr lang="fr-FR" smtClean="0"/>
              <a:t>19/11/2020</a:t>
            </a:fld>
            <a:endParaRPr lang="fr-FR"/>
          </a:p>
        </p:txBody>
      </p:sp>
      <p:sp>
        <p:nvSpPr>
          <p:cNvPr id="4" name="Espace réservé du pied de page 3"/>
          <p:cNvSpPr>
            <a:spLocks noGrp="1"/>
          </p:cNvSpPr>
          <p:nvPr>
            <p:ph type="ftr" sz="quarter" idx="11"/>
          </p:nvPr>
        </p:nvSpPr>
        <p:spPr/>
        <p:txBody>
          <a:bodyPr/>
          <a:lstStyle/>
          <a:p>
            <a:r>
              <a:rPr lang="fr-FR"/>
              <a:t>stage pré saison 2011/2012 presenté par Mr lahcen dadda</a:t>
            </a:r>
          </a:p>
        </p:txBody>
      </p:sp>
      <p:sp>
        <p:nvSpPr>
          <p:cNvPr id="5" name="Espace réservé du numéro de diapositive 4"/>
          <p:cNvSpPr>
            <a:spLocks noGrp="1"/>
          </p:cNvSpPr>
          <p:nvPr>
            <p:ph type="sldNum" sz="quarter" idx="12"/>
          </p:nvPr>
        </p:nvSpPr>
        <p:spPr/>
        <p:txBody>
          <a:bodyPr/>
          <a:lstStyle/>
          <a:p>
            <a:fld id="{79913064-A557-4CD2-8EB4-BE68F9ABB25A}" type="slidenum">
              <a:rPr lang="fr-FR" smtClean="0"/>
              <a:t>‹N°›</a:t>
            </a:fld>
            <a:endParaRPr lang="fr-FR"/>
          </a:p>
        </p:txBody>
      </p:sp>
      <p:sp>
        <p:nvSpPr>
          <p:cNvPr id="2" name="Titre 1"/>
          <p:cNvSpPr>
            <a:spLocks noGrp="1"/>
          </p:cNvSpPr>
          <p:nvPr>
            <p:ph type="title"/>
          </p:nvPr>
        </p:nvSpPr>
        <p:spPr/>
        <p:txBody>
          <a:bodyPr/>
          <a:lstStyle/>
          <a:p>
            <a:r>
              <a:rPr kumimoji="0" lang="fr-FR"/>
              <a:t>Modifiez le style du titre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3A4B3E8-DEDF-43D9-886C-06F833D21A2C}" type="datetime1">
              <a:rPr lang="fr-FR" smtClean="0"/>
              <a:t>19/11/2020</a:t>
            </a:fld>
            <a:endParaRPr lang="fr-FR"/>
          </a:p>
        </p:txBody>
      </p:sp>
      <p:sp>
        <p:nvSpPr>
          <p:cNvPr id="3" name="Espace réservé du pied de page 2"/>
          <p:cNvSpPr>
            <a:spLocks noGrp="1"/>
          </p:cNvSpPr>
          <p:nvPr>
            <p:ph type="ftr" sz="quarter" idx="11"/>
          </p:nvPr>
        </p:nvSpPr>
        <p:spPr/>
        <p:txBody>
          <a:bodyPr/>
          <a:lstStyle/>
          <a:p>
            <a:r>
              <a:rPr lang="fr-FR"/>
              <a:t>stage pré saison 2011/2012 presenté par Mr lahcen dadda</a:t>
            </a:r>
          </a:p>
        </p:txBody>
      </p:sp>
      <p:sp>
        <p:nvSpPr>
          <p:cNvPr id="4" name="Espace réservé du numéro de diapositive 3"/>
          <p:cNvSpPr>
            <a:spLocks noGrp="1"/>
          </p:cNvSpPr>
          <p:nvPr>
            <p:ph type="sldNum" sz="quarter" idx="12"/>
          </p:nvPr>
        </p:nvSpPr>
        <p:spPr/>
        <p:txBody>
          <a:bodyPr/>
          <a:lstStyle/>
          <a:p>
            <a:fld id="{79913064-A557-4CD2-8EB4-BE68F9ABB25A}" type="slidenum">
              <a:rPr lang="fr-FR" smtClean="0"/>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9" name="Espace réservé du contenu 28"/>
          <p:cNvSpPr>
            <a:spLocks noGrp="1"/>
          </p:cNvSpPr>
          <p:nvPr>
            <p:ph sz="quarter" idx="1"/>
          </p:nvPr>
        </p:nvSpPr>
        <p:spPr>
          <a:xfrm>
            <a:off x="457200" y="457200"/>
            <a:ext cx="6248400" cy="5715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3" name="Espace réservé du texte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31" name="Titr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a:t>Modifiez le style du titre</a:t>
            </a:r>
            <a:endParaRPr kumimoji="0" lang="en-US"/>
          </a:p>
        </p:txBody>
      </p:sp>
      <p:sp>
        <p:nvSpPr>
          <p:cNvPr id="8" name="Espace réservé de la date 7"/>
          <p:cNvSpPr>
            <a:spLocks noGrp="1"/>
          </p:cNvSpPr>
          <p:nvPr>
            <p:ph type="dt" sz="half" idx="14"/>
          </p:nvPr>
        </p:nvSpPr>
        <p:spPr/>
        <p:txBody>
          <a:bodyPr/>
          <a:lstStyle/>
          <a:p>
            <a:fld id="{4C98EFC3-03B1-46FD-B44F-310F1B4DB75B}" type="datetime1">
              <a:rPr lang="fr-FR" smtClean="0"/>
              <a:t>19/11/2020</a:t>
            </a:fld>
            <a:endParaRPr lang="fr-FR"/>
          </a:p>
        </p:txBody>
      </p:sp>
      <p:sp>
        <p:nvSpPr>
          <p:cNvPr id="9" name="Espace réservé du numéro de diapositive 8"/>
          <p:cNvSpPr>
            <a:spLocks noGrp="1"/>
          </p:cNvSpPr>
          <p:nvPr>
            <p:ph type="sldNum" sz="quarter" idx="15"/>
          </p:nvPr>
        </p:nvSpPr>
        <p:spPr/>
        <p:txBody>
          <a:bodyPr/>
          <a:lstStyle/>
          <a:p>
            <a:fld id="{79913064-A557-4CD2-8EB4-BE68F9ABB25A}" type="slidenum">
              <a:rPr lang="fr-FR" smtClean="0"/>
              <a:t>‹N°›</a:t>
            </a:fld>
            <a:endParaRPr lang="fr-FR"/>
          </a:p>
        </p:txBody>
      </p:sp>
      <p:sp>
        <p:nvSpPr>
          <p:cNvPr id="10" name="Espace réservé du pied de page 9"/>
          <p:cNvSpPr>
            <a:spLocks noGrp="1"/>
          </p:cNvSpPr>
          <p:nvPr>
            <p:ph type="ftr" sz="quarter" idx="16"/>
          </p:nvPr>
        </p:nvSpPr>
        <p:spPr/>
        <p:txBody>
          <a:bodyPr/>
          <a:lstStyle/>
          <a:p>
            <a:r>
              <a:rPr lang="fr-FR"/>
              <a:t>stage pré saison 2011/2012 presenté par Mr lahcen dadda</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fr-FR"/>
              <a:t>Cliquez sur l'icône pour ajouter une image</a:t>
            </a:r>
            <a:endParaRPr kumimoji="0" lang="en-US"/>
          </a:p>
        </p:txBody>
      </p:sp>
      <p:sp>
        <p:nvSpPr>
          <p:cNvPr id="4" name="Espace réservé du texte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8" name="Espace réservé de la date 7"/>
          <p:cNvSpPr>
            <a:spLocks noGrp="1"/>
          </p:cNvSpPr>
          <p:nvPr>
            <p:ph type="dt" sz="half" idx="10"/>
          </p:nvPr>
        </p:nvSpPr>
        <p:spPr/>
        <p:txBody>
          <a:bodyPr/>
          <a:lstStyle/>
          <a:p>
            <a:fld id="{BF8963DE-BE05-4A9C-A4C7-F60C194D2549}" type="datetime1">
              <a:rPr lang="fr-FR" smtClean="0"/>
              <a:t>19/11/2020</a:t>
            </a:fld>
            <a:endParaRPr lang="fr-FR"/>
          </a:p>
        </p:txBody>
      </p:sp>
      <p:sp>
        <p:nvSpPr>
          <p:cNvPr id="9" name="Espace réservé du numéro de diapositive 8"/>
          <p:cNvSpPr>
            <a:spLocks noGrp="1"/>
          </p:cNvSpPr>
          <p:nvPr>
            <p:ph type="sldNum" sz="quarter" idx="11"/>
          </p:nvPr>
        </p:nvSpPr>
        <p:spPr/>
        <p:txBody>
          <a:bodyPr/>
          <a:lstStyle/>
          <a:p>
            <a:fld id="{79913064-A557-4CD2-8EB4-BE68F9ABB25A}" type="slidenum">
              <a:rPr lang="fr-FR" smtClean="0"/>
              <a:t>‹N°›</a:t>
            </a:fld>
            <a:endParaRPr lang="fr-FR"/>
          </a:p>
        </p:txBody>
      </p:sp>
      <p:sp>
        <p:nvSpPr>
          <p:cNvPr id="10" name="Espace réservé du pied de page 9"/>
          <p:cNvSpPr>
            <a:spLocks noGrp="1"/>
          </p:cNvSpPr>
          <p:nvPr>
            <p:ph type="ftr" sz="quarter" idx="12"/>
          </p:nvPr>
        </p:nvSpPr>
        <p:spPr/>
        <p:txBody>
          <a:bodyPr/>
          <a:lstStyle/>
          <a:p>
            <a:r>
              <a:rPr lang="fr-FR"/>
              <a:t>stage pré saison 2011/2012 presenté par Mr lahcen dadda</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84A22CFE-85EF-472E-93BF-1FDD9AD5DAD8}" type="datetime1">
              <a:rPr lang="fr-FR" smtClean="0"/>
              <a:t>19/11/2020</a:t>
            </a:fld>
            <a:endParaRPr lang="fr-FR"/>
          </a:p>
        </p:txBody>
      </p:sp>
      <p:sp>
        <p:nvSpPr>
          <p:cNvPr id="5" name="Espace réservé du pied de page 4"/>
          <p:cNvSpPr>
            <a:spLocks noGrp="1"/>
          </p:cNvSpPr>
          <p:nvPr>
            <p:ph type="ftr" sz="quarter" idx="11"/>
          </p:nvPr>
        </p:nvSpPr>
        <p:spPr/>
        <p:txBody>
          <a:bodyPr/>
          <a:lstStyle/>
          <a:p>
            <a:r>
              <a:rPr lang="fr-FR"/>
              <a:t>stage pré saison 2011/2012 presenté par Mr lahcen dadda</a:t>
            </a:r>
          </a:p>
        </p:txBody>
      </p:sp>
      <p:sp>
        <p:nvSpPr>
          <p:cNvPr id="6" name="Espace réservé du numéro de diapositive 5"/>
          <p:cNvSpPr>
            <a:spLocks noGrp="1"/>
          </p:cNvSpPr>
          <p:nvPr>
            <p:ph type="sldNum" sz="quarter" idx="12"/>
          </p:nvPr>
        </p:nvSpPr>
        <p:spPr/>
        <p:txBody>
          <a:bodyPr/>
          <a:lstStyle/>
          <a:p>
            <a:fld id="{79913064-A557-4CD2-8EB4-BE68F9ABB25A}" type="slidenum">
              <a:rPr lang="fr-FR" smtClean="0"/>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95E45236-5CDB-45AB-BAE8-4384817C1BDF}" type="datetime1">
              <a:rPr lang="fr-FR" smtClean="0"/>
              <a:t>19/11/2020</a:t>
            </a:fld>
            <a:endParaRPr lang="fr-FR"/>
          </a:p>
        </p:txBody>
      </p:sp>
      <p:sp>
        <p:nvSpPr>
          <p:cNvPr id="5" name="Espace réservé du pied de page 4"/>
          <p:cNvSpPr>
            <a:spLocks noGrp="1"/>
          </p:cNvSpPr>
          <p:nvPr>
            <p:ph type="ftr" sz="quarter" idx="11"/>
          </p:nvPr>
        </p:nvSpPr>
        <p:spPr/>
        <p:txBody>
          <a:bodyPr/>
          <a:lstStyle/>
          <a:p>
            <a:r>
              <a:rPr lang="fr-FR"/>
              <a:t>stage pré saison 2011/2012 presenté par Mr lahcen dadda</a:t>
            </a:r>
          </a:p>
        </p:txBody>
      </p:sp>
      <p:sp>
        <p:nvSpPr>
          <p:cNvPr id="6" name="Espace réservé du numéro de diapositive 5"/>
          <p:cNvSpPr>
            <a:spLocks noGrp="1"/>
          </p:cNvSpPr>
          <p:nvPr>
            <p:ph type="sldNum" sz="quarter" idx="12"/>
          </p:nvPr>
        </p:nvSpPr>
        <p:spPr/>
        <p:txBody>
          <a:bodyPr/>
          <a:lstStyle/>
          <a:p>
            <a:fld id="{79913064-A557-4CD2-8EB4-BE68F9ABB25A}"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576263" y="4891088"/>
            <a:ext cx="7772400" cy="406400"/>
          </a:xfrm>
        </p:spPr>
        <p:txBody>
          <a:bodyPr anchor="ctr"/>
          <a:lstStyle>
            <a:lvl1pPr algn="r">
              <a:defRPr sz="2900" b="0">
                <a:solidFill>
                  <a:schemeClr val="bg1"/>
                </a:solidFill>
                <a:latin typeface="Fiba" pitchFamily="2" charset="0"/>
              </a:defRPr>
            </a:lvl1pPr>
          </a:lstStyle>
          <a:p>
            <a:pPr lvl="0"/>
            <a:r>
              <a:rPr lang="en-US" noProof="0"/>
              <a:t>MAIN TITLE GOES HERE</a:t>
            </a:r>
          </a:p>
        </p:txBody>
      </p:sp>
      <p:sp>
        <p:nvSpPr>
          <p:cNvPr id="382979" name="Rectangle 3"/>
          <p:cNvSpPr>
            <a:spLocks noGrp="1" noChangeArrowheads="1"/>
          </p:cNvSpPr>
          <p:nvPr>
            <p:ph type="subTitle" idx="1"/>
          </p:nvPr>
        </p:nvSpPr>
        <p:spPr>
          <a:xfrm>
            <a:off x="2339975" y="5387975"/>
            <a:ext cx="6008688" cy="269875"/>
          </a:xfrm>
        </p:spPr>
        <p:txBody>
          <a:bodyPr/>
          <a:lstStyle>
            <a:lvl1pPr marL="0" indent="0" algn="r">
              <a:buFont typeface="Wingdings" pitchFamily="2" charset="2"/>
              <a:buNone/>
              <a:defRPr sz="1600">
                <a:solidFill>
                  <a:schemeClr val="bg1"/>
                </a:solidFill>
              </a:defRPr>
            </a:lvl1pPr>
          </a:lstStyle>
          <a:p>
            <a:pPr lvl="0"/>
            <a:r>
              <a:rPr lang="en-US" noProof="0"/>
              <a:t>SUBTITLE GOES HERE</a:t>
            </a:r>
          </a:p>
        </p:txBody>
      </p:sp>
    </p:spTree>
    <p:extLst>
      <p:ext uri="{BB962C8B-B14F-4D97-AF65-F5344CB8AC3E}">
        <p14:creationId xmlns:p14="http://schemas.microsoft.com/office/powerpoint/2010/main" val="114178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576263" y="4891088"/>
            <a:ext cx="7772400" cy="406400"/>
          </a:xfrm>
        </p:spPr>
        <p:txBody>
          <a:bodyPr anchor="ctr"/>
          <a:lstStyle>
            <a:lvl1pPr algn="r">
              <a:defRPr sz="2900" b="0">
                <a:solidFill>
                  <a:schemeClr val="bg1"/>
                </a:solidFill>
                <a:latin typeface="Fiba" pitchFamily="2" charset="0"/>
              </a:defRPr>
            </a:lvl1pPr>
          </a:lstStyle>
          <a:p>
            <a:pPr lvl="0"/>
            <a:r>
              <a:rPr lang="en-US" noProof="0"/>
              <a:t>MAIN TITLE GOES HERE</a:t>
            </a:r>
          </a:p>
        </p:txBody>
      </p:sp>
      <p:sp>
        <p:nvSpPr>
          <p:cNvPr id="382979" name="Rectangle 3"/>
          <p:cNvSpPr>
            <a:spLocks noGrp="1" noChangeArrowheads="1"/>
          </p:cNvSpPr>
          <p:nvPr>
            <p:ph type="subTitle" idx="1"/>
          </p:nvPr>
        </p:nvSpPr>
        <p:spPr>
          <a:xfrm>
            <a:off x="2339975" y="5387975"/>
            <a:ext cx="6008688" cy="269875"/>
          </a:xfrm>
        </p:spPr>
        <p:txBody>
          <a:bodyPr/>
          <a:lstStyle>
            <a:lvl1pPr marL="0" indent="0" algn="r">
              <a:buFont typeface="Wingdings" pitchFamily="2" charset="2"/>
              <a:buNone/>
              <a:defRPr sz="1600">
                <a:solidFill>
                  <a:schemeClr val="bg1"/>
                </a:solidFill>
              </a:defRPr>
            </a:lvl1pPr>
          </a:lstStyle>
          <a:p>
            <a:pPr lvl="0"/>
            <a:r>
              <a:rPr lang="en-US" noProof="0"/>
              <a:t>SUBTITLE GOES HERE</a:t>
            </a:r>
          </a:p>
        </p:txBody>
      </p:sp>
    </p:spTree>
    <p:extLst>
      <p:ext uri="{BB962C8B-B14F-4D97-AF65-F5344CB8AC3E}">
        <p14:creationId xmlns:p14="http://schemas.microsoft.com/office/powerpoint/2010/main" val="129807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576263" y="4891088"/>
            <a:ext cx="7772400" cy="406400"/>
          </a:xfrm>
        </p:spPr>
        <p:txBody>
          <a:bodyPr anchor="ctr"/>
          <a:lstStyle>
            <a:lvl1pPr algn="r">
              <a:defRPr sz="2900" b="0">
                <a:solidFill>
                  <a:schemeClr val="bg1"/>
                </a:solidFill>
                <a:latin typeface="Fiba" pitchFamily="2" charset="0"/>
              </a:defRPr>
            </a:lvl1pPr>
          </a:lstStyle>
          <a:p>
            <a:pPr lvl="0"/>
            <a:r>
              <a:rPr lang="en-US" noProof="0"/>
              <a:t>MAIN TITLE GOES HERE</a:t>
            </a:r>
          </a:p>
        </p:txBody>
      </p:sp>
      <p:sp>
        <p:nvSpPr>
          <p:cNvPr id="382979" name="Rectangle 3"/>
          <p:cNvSpPr>
            <a:spLocks noGrp="1" noChangeArrowheads="1"/>
          </p:cNvSpPr>
          <p:nvPr>
            <p:ph type="subTitle" idx="1"/>
          </p:nvPr>
        </p:nvSpPr>
        <p:spPr>
          <a:xfrm>
            <a:off x="2339975" y="5387975"/>
            <a:ext cx="6008688" cy="269875"/>
          </a:xfrm>
        </p:spPr>
        <p:txBody>
          <a:bodyPr/>
          <a:lstStyle>
            <a:lvl1pPr marL="0" indent="0" algn="r">
              <a:buFont typeface="Wingdings" pitchFamily="2" charset="2"/>
              <a:buNone/>
              <a:defRPr sz="1600">
                <a:solidFill>
                  <a:schemeClr val="bg1"/>
                </a:solidFill>
              </a:defRPr>
            </a:lvl1pPr>
          </a:lstStyle>
          <a:p>
            <a:pPr lvl="0"/>
            <a:r>
              <a:rPr lang="en-US" noProof="0"/>
              <a:t>SUBTITLE GOES HERE</a:t>
            </a:r>
          </a:p>
        </p:txBody>
      </p:sp>
    </p:spTree>
    <p:extLst>
      <p:ext uri="{BB962C8B-B14F-4D97-AF65-F5344CB8AC3E}">
        <p14:creationId xmlns:p14="http://schemas.microsoft.com/office/powerpoint/2010/main" val="245992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576263" y="4891088"/>
            <a:ext cx="7772400" cy="406400"/>
          </a:xfrm>
        </p:spPr>
        <p:txBody>
          <a:bodyPr anchor="ctr"/>
          <a:lstStyle>
            <a:lvl1pPr algn="r">
              <a:defRPr sz="2900" b="0">
                <a:solidFill>
                  <a:schemeClr val="bg1"/>
                </a:solidFill>
                <a:latin typeface="Fiba" pitchFamily="2" charset="0"/>
              </a:defRPr>
            </a:lvl1pPr>
          </a:lstStyle>
          <a:p>
            <a:pPr lvl="0"/>
            <a:r>
              <a:rPr lang="en-US" noProof="0"/>
              <a:t>MAIN TITLE GOES HERE</a:t>
            </a:r>
          </a:p>
        </p:txBody>
      </p:sp>
      <p:sp>
        <p:nvSpPr>
          <p:cNvPr id="382979" name="Rectangle 3"/>
          <p:cNvSpPr>
            <a:spLocks noGrp="1" noChangeArrowheads="1"/>
          </p:cNvSpPr>
          <p:nvPr>
            <p:ph type="subTitle" idx="1"/>
          </p:nvPr>
        </p:nvSpPr>
        <p:spPr>
          <a:xfrm>
            <a:off x="2339975" y="5387975"/>
            <a:ext cx="6008688" cy="269875"/>
          </a:xfrm>
        </p:spPr>
        <p:txBody>
          <a:bodyPr/>
          <a:lstStyle>
            <a:lvl1pPr marL="0" indent="0" algn="r">
              <a:buFont typeface="Wingdings" pitchFamily="2" charset="2"/>
              <a:buNone/>
              <a:defRPr sz="1600">
                <a:solidFill>
                  <a:schemeClr val="bg1"/>
                </a:solidFill>
              </a:defRPr>
            </a:lvl1pPr>
          </a:lstStyle>
          <a:p>
            <a:pPr lvl="0"/>
            <a:r>
              <a:rPr lang="en-US" noProof="0"/>
              <a:t>SUBTITLE GOES HERE</a:t>
            </a:r>
          </a:p>
        </p:txBody>
      </p:sp>
    </p:spTree>
    <p:extLst>
      <p:ext uri="{BB962C8B-B14F-4D97-AF65-F5344CB8AC3E}">
        <p14:creationId xmlns:p14="http://schemas.microsoft.com/office/powerpoint/2010/main" val="3556949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576263" y="4891088"/>
            <a:ext cx="7772400" cy="406400"/>
          </a:xfrm>
        </p:spPr>
        <p:txBody>
          <a:bodyPr anchor="ctr"/>
          <a:lstStyle>
            <a:lvl1pPr algn="r">
              <a:defRPr sz="2900" b="0">
                <a:solidFill>
                  <a:schemeClr val="bg1"/>
                </a:solidFill>
                <a:latin typeface="Fiba" pitchFamily="2" charset="0"/>
              </a:defRPr>
            </a:lvl1pPr>
          </a:lstStyle>
          <a:p>
            <a:pPr lvl="0"/>
            <a:r>
              <a:rPr lang="en-US" noProof="0"/>
              <a:t>MAIN TITLE GOES HERE</a:t>
            </a:r>
          </a:p>
        </p:txBody>
      </p:sp>
      <p:sp>
        <p:nvSpPr>
          <p:cNvPr id="382979" name="Rectangle 3"/>
          <p:cNvSpPr>
            <a:spLocks noGrp="1" noChangeArrowheads="1"/>
          </p:cNvSpPr>
          <p:nvPr>
            <p:ph type="subTitle" idx="1"/>
          </p:nvPr>
        </p:nvSpPr>
        <p:spPr>
          <a:xfrm>
            <a:off x="2339975" y="5387975"/>
            <a:ext cx="6008688" cy="269875"/>
          </a:xfrm>
        </p:spPr>
        <p:txBody>
          <a:bodyPr/>
          <a:lstStyle>
            <a:lvl1pPr marL="0" indent="0" algn="r">
              <a:buFont typeface="Wingdings" pitchFamily="2" charset="2"/>
              <a:buNone/>
              <a:defRPr sz="1600">
                <a:solidFill>
                  <a:schemeClr val="bg1"/>
                </a:solidFill>
              </a:defRPr>
            </a:lvl1pPr>
          </a:lstStyle>
          <a:p>
            <a:pPr lvl="0"/>
            <a:r>
              <a:rPr lang="en-US" noProof="0"/>
              <a:t>SUBTITLE GOES HERE</a:t>
            </a:r>
          </a:p>
        </p:txBody>
      </p:sp>
    </p:spTree>
    <p:extLst>
      <p:ext uri="{BB962C8B-B14F-4D97-AF65-F5344CB8AC3E}">
        <p14:creationId xmlns:p14="http://schemas.microsoft.com/office/powerpoint/2010/main" val="851619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Sous-titr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Titr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fr-FR"/>
              <a:t>Modifiez le style du titre</a:t>
            </a:r>
            <a:endParaRPr kumimoji="0" lang="en-US"/>
          </a:p>
        </p:txBody>
      </p:sp>
      <p:cxnSp>
        <p:nvCxnSpPr>
          <p:cNvPr id="8" name="Connecteur droit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Espace réservé de la date 14"/>
          <p:cNvSpPr>
            <a:spLocks noGrp="1"/>
          </p:cNvSpPr>
          <p:nvPr>
            <p:ph type="dt" sz="half" idx="10"/>
          </p:nvPr>
        </p:nvSpPr>
        <p:spPr/>
        <p:txBody>
          <a:bodyPr/>
          <a:lstStyle/>
          <a:p>
            <a:fld id="{0F4AEC0B-C9E0-4A02-99F2-0B8E881D227B}" type="datetime1">
              <a:rPr lang="fr-FR" smtClean="0"/>
              <a:t>19/11/2020</a:t>
            </a:fld>
            <a:endParaRPr lang="fr-FR"/>
          </a:p>
        </p:txBody>
      </p:sp>
      <p:sp>
        <p:nvSpPr>
          <p:cNvPr id="16" name="Espace réservé du numéro de diapositive 15"/>
          <p:cNvSpPr>
            <a:spLocks noGrp="1"/>
          </p:cNvSpPr>
          <p:nvPr>
            <p:ph type="sldNum" sz="quarter" idx="11"/>
          </p:nvPr>
        </p:nvSpPr>
        <p:spPr/>
        <p:txBody>
          <a:bodyPr/>
          <a:lstStyle/>
          <a:p>
            <a:fld id="{79913064-A557-4CD2-8EB4-BE68F9ABB25A}" type="slidenum">
              <a:rPr lang="fr-FR" smtClean="0"/>
              <a:t>‹N°›</a:t>
            </a:fld>
            <a:endParaRPr lang="fr-FR"/>
          </a:p>
        </p:txBody>
      </p:sp>
      <p:sp>
        <p:nvSpPr>
          <p:cNvPr id="17" name="Espace réservé du pied de page 16"/>
          <p:cNvSpPr>
            <a:spLocks noGrp="1"/>
          </p:cNvSpPr>
          <p:nvPr>
            <p:ph type="ftr" sz="quarter" idx="12"/>
          </p:nvPr>
        </p:nvSpPr>
        <p:spPr/>
        <p:txBody>
          <a:bodyPr/>
          <a:lstStyle/>
          <a:p>
            <a:r>
              <a:rPr lang="fr-FR"/>
              <a:t>stage pré saison 2011/2012 presenté par Mr lahcen dadda</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457200" y="1524000"/>
            <a:ext cx="8229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4" name="Espace réservé de la date 13"/>
          <p:cNvSpPr>
            <a:spLocks noGrp="1"/>
          </p:cNvSpPr>
          <p:nvPr>
            <p:ph type="dt" sz="half" idx="14"/>
          </p:nvPr>
        </p:nvSpPr>
        <p:spPr/>
        <p:txBody>
          <a:bodyPr/>
          <a:lstStyle/>
          <a:p>
            <a:fld id="{813E2B37-2292-4C83-9238-7B1BE5156E16}" type="datetime1">
              <a:rPr lang="fr-FR" smtClean="0"/>
              <a:t>19/11/2020</a:t>
            </a:fld>
            <a:endParaRPr lang="fr-FR"/>
          </a:p>
        </p:txBody>
      </p:sp>
      <p:sp>
        <p:nvSpPr>
          <p:cNvPr id="15" name="Espace réservé du numéro de diapositive 14"/>
          <p:cNvSpPr>
            <a:spLocks noGrp="1"/>
          </p:cNvSpPr>
          <p:nvPr>
            <p:ph type="sldNum" sz="quarter" idx="15"/>
          </p:nvPr>
        </p:nvSpPr>
        <p:spPr/>
        <p:txBody>
          <a:bodyPr/>
          <a:lstStyle>
            <a:lvl1pPr algn="ctr">
              <a:defRPr/>
            </a:lvl1pPr>
          </a:lstStyle>
          <a:p>
            <a:fld id="{79913064-A557-4CD2-8EB4-BE68F9ABB25A}" type="slidenum">
              <a:rPr lang="fr-FR" smtClean="0"/>
              <a:t>‹N°›</a:t>
            </a:fld>
            <a:endParaRPr lang="fr-FR"/>
          </a:p>
        </p:txBody>
      </p:sp>
      <p:sp>
        <p:nvSpPr>
          <p:cNvPr id="16" name="Espace réservé du pied de page 15"/>
          <p:cNvSpPr>
            <a:spLocks noGrp="1"/>
          </p:cNvSpPr>
          <p:nvPr>
            <p:ph type="ftr" sz="quarter" idx="16"/>
          </p:nvPr>
        </p:nvSpPr>
        <p:spPr/>
        <p:txBody>
          <a:bodyPr/>
          <a:lstStyle/>
          <a:p>
            <a:r>
              <a:rPr lang="fr-FR"/>
              <a:t>stage pré saison 2011/2012 presenté par Mr lahcen dadda</a:t>
            </a:r>
          </a:p>
        </p:txBody>
      </p:sp>
      <p:sp>
        <p:nvSpPr>
          <p:cNvPr id="17" name="Titre 16"/>
          <p:cNvSpPr>
            <a:spLocks noGrp="1"/>
          </p:cNvSpPr>
          <p:nvPr>
            <p:ph type="title"/>
          </p:nvPr>
        </p:nvSpPr>
        <p:spPr/>
        <p:txBody>
          <a:bodyPr rtlCol="0" anchor="b" anchorCtr="0"/>
          <a:lstStyle/>
          <a:p>
            <a:r>
              <a:rPr kumimoji="0" lang="fr-FR"/>
              <a:t>Modifiez le style du titre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98E3883-5FC8-4B95-847D-9BB3DBCFC0E2}" type="datetime1">
              <a:rPr lang="fr-FR" smtClean="0"/>
              <a:t>19/11/2020</a:t>
            </a:fld>
            <a:endParaRPr lang="fr-FR"/>
          </a:p>
        </p:txBody>
      </p:sp>
      <p:sp>
        <p:nvSpPr>
          <p:cNvPr id="5" name="Espace réservé du pied de page 4"/>
          <p:cNvSpPr>
            <a:spLocks noGrp="1"/>
          </p:cNvSpPr>
          <p:nvPr>
            <p:ph type="ftr" sz="quarter" idx="11"/>
          </p:nvPr>
        </p:nvSpPr>
        <p:spPr/>
        <p:txBody>
          <a:bodyPr/>
          <a:lstStyle/>
          <a:p>
            <a:r>
              <a:rPr lang="fr-FR"/>
              <a:t>stage pré saison 2011/2012 presenté par Mr lahcen dadda</a:t>
            </a:r>
          </a:p>
        </p:txBody>
      </p:sp>
      <p:sp>
        <p:nvSpPr>
          <p:cNvPr id="6" name="Espace réservé du numéro de diapositive 5"/>
          <p:cNvSpPr>
            <a:spLocks noGrp="1"/>
          </p:cNvSpPr>
          <p:nvPr>
            <p:ph type="sldNum" sz="quarter" idx="12"/>
          </p:nvPr>
        </p:nvSpPr>
        <p:spPr/>
        <p:txBody>
          <a:bodyPr/>
          <a:lstStyle/>
          <a:p>
            <a:fld id="{79913064-A557-4CD2-8EB4-BE68F9ABB25A}" type="slidenum">
              <a:rPr lang="fr-FR" smtClean="0"/>
              <a:t>‹N°›</a:t>
            </a:fld>
            <a:endParaRPr lang="fr-FR"/>
          </a:p>
        </p:txBody>
      </p:sp>
      <p:sp>
        <p:nvSpPr>
          <p:cNvPr id="2" name="Titr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fr-FR"/>
              <a:t>Modifiez le style du titre</a:t>
            </a:r>
            <a:endParaRPr kumimoji="0" lang="en-US"/>
          </a:p>
        </p:txBody>
      </p:sp>
      <p:sp>
        <p:nvSpPr>
          <p:cNvPr id="3" name="Espace réservé du texte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cxnSp>
        <p:nvCxnSpPr>
          <p:cNvPr id="7" name="Connecteur droit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bwMode="auto">
          <a:xfrm>
            <a:off x="611188" y="1196975"/>
            <a:ext cx="804227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81955" name="Rectangle 3"/>
          <p:cNvSpPr>
            <a:spLocks noGrp="1" noChangeArrowheads="1"/>
          </p:cNvSpPr>
          <p:nvPr>
            <p:ph type="body" idx="1"/>
          </p:nvPr>
        </p:nvSpPr>
        <p:spPr bwMode="auto">
          <a:xfrm>
            <a:off x="611188" y="2038350"/>
            <a:ext cx="80391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381957" name="Text Box 5"/>
          <p:cNvSpPr txBox="1">
            <a:spLocks noChangeArrowheads="1"/>
          </p:cNvSpPr>
          <p:nvPr/>
        </p:nvSpPr>
        <p:spPr bwMode="auto">
          <a:xfrm>
            <a:off x="590550" y="214313"/>
            <a:ext cx="5400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a:spcBef>
                <a:spcPct val="50000"/>
              </a:spcBef>
            </a:pPr>
            <a:r>
              <a:rPr lang="en-US" sz="1600" b="1">
                <a:solidFill>
                  <a:schemeClr val="bg1"/>
                </a:solidFill>
                <a:latin typeface="Arial Narrow" pitchFamily="34" charset="0"/>
              </a:rPr>
              <a:t>FIBA RULE CHANGES 2010</a:t>
            </a:r>
          </a:p>
        </p:txBody>
      </p:sp>
      <p:sp>
        <p:nvSpPr>
          <p:cNvPr id="381958" name="Text Box 6"/>
          <p:cNvSpPr txBox="1">
            <a:spLocks noChangeArrowheads="1"/>
          </p:cNvSpPr>
          <p:nvPr/>
        </p:nvSpPr>
        <p:spPr bwMode="auto">
          <a:xfrm>
            <a:off x="588963" y="449263"/>
            <a:ext cx="54006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a:spcBef>
                <a:spcPct val="50000"/>
              </a:spcBef>
            </a:pPr>
            <a:r>
              <a:rPr lang="en-US" sz="1200">
                <a:solidFill>
                  <a:schemeClr val="bg1"/>
                </a:solidFill>
                <a:latin typeface="Arial Narrow" pitchFamily="34" charset="0"/>
              </a:rPr>
              <a:t>September 2010</a:t>
            </a:r>
          </a:p>
        </p:txBody>
      </p:sp>
    </p:spTree>
    <p:extLst>
      <p:ext uri="{BB962C8B-B14F-4D97-AF65-F5344CB8AC3E}">
        <p14:creationId xmlns:p14="http://schemas.microsoft.com/office/powerpoint/2010/main" val="1876723107"/>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5" r:id="rId3"/>
    <p:sldLayoutId id="2147483674" r:id="rId4"/>
    <p:sldLayoutId id="2147483673" r:id="rId5"/>
    <p:sldLayoutId id="2147483672" r:id="rId6"/>
  </p:sldLayoutIdLst>
  <p:hf sldNum="0" hdr="0" dt="0"/>
  <p:txStyles>
    <p:titleStyle>
      <a:lvl1pPr algn="l" rtl="0" fontAlgn="base">
        <a:spcBef>
          <a:spcPct val="0"/>
        </a:spcBef>
        <a:spcAft>
          <a:spcPct val="0"/>
        </a:spcAft>
        <a:defRPr sz="2400" b="1">
          <a:solidFill>
            <a:srgbClr val="0089D0"/>
          </a:solidFill>
          <a:latin typeface="+mj-lt"/>
          <a:ea typeface="+mj-ea"/>
          <a:cs typeface="+mj-cs"/>
        </a:defRPr>
      </a:lvl1pPr>
      <a:lvl2pPr algn="l" rtl="0" fontAlgn="base">
        <a:spcBef>
          <a:spcPct val="0"/>
        </a:spcBef>
        <a:spcAft>
          <a:spcPct val="0"/>
        </a:spcAft>
        <a:defRPr sz="2400" b="1">
          <a:solidFill>
            <a:srgbClr val="0089D0"/>
          </a:solidFill>
          <a:latin typeface="Arial Narrow" pitchFamily="34" charset="0"/>
          <a:cs typeface="Arial" charset="0"/>
        </a:defRPr>
      </a:lvl2pPr>
      <a:lvl3pPr algn="l" rtl="0" fontAlgn="base">
        <a:spcBef>
          <a:spcPct val="0"/>
        </a:spcBef>
        <a:spcAft>
          <a:spcPct val="0"/>
        </a:spcAft>
        <a:defRPr sz="2400" b="1">
          <a:solidFill>
            <a:srgbClr val="0089D0"/>
          </a:solidFill>
          <a:latin typeface="Arial Narrow" pitchFamily="34" charset="0"/>
          <a:cs typeface="Arial" charset="0"/>
        </a:defRPr>
      </a:lvl3pPr>
      <a:lvl4pPr algn="l" rtl="0" fontAlgn="base">
        <a:spcBef>
          <a:spcPct val="0"/>
        </a:spcBef>
        <a:spcAft>
          <a:spcPct val="0"/>
        </a:spcAft>
        <a:defRPr sz="2400" b="1">
          <a:solidFill>
            <a:srgbClr val="0089D0"/>
          </a:solidFill>
          <a:latin typeface="Arial Narrow" pitchFamily="34" charset="0"/>
          <a:cs typeface="Arial" charset="0"/>
        </a:defRPr>
      </a:lvl4pPr>
      <a:lvl5pPr algn="l" rtl="0" fontAlgn="base">
        <a:spcBef>
          <a:spcPct val="0"/>
        </a:spcBef>
        <a:spcAft>
          <a:spcPct val="0"/>
        </a:spcAft>
        <a:defRPr sz="2400" b="1">
          <a:solidFill>
            <a:srgbClr val="0089D0"/>
          </a:solidFill>
          <a:latin typeface="Arial Narrow" pitchFamily="34" charset="0"/>
          <a:cs typeface="Arial" charset="0"/>
        </a:defRPr>
      </a:lvl5pPr>
      <a:lvl6pPr marL="457200" algn="l" rtl="0" fontAlgn="base">
        <a:spcBef>
          <a:spcPct val="0"/>
        </a:spcBef>
        <a:spcAft>
          <a:spcPct val="0"/>
        </a:spcAft>
        <a:defRPr sz="2400" b="1">
          <a:solidFill>
            <a:srgbClr val="0089D0"/>
          </a:solidFill>
          <a:latin typeface="Arial Narrow" pitchFamily="34" charset="0"/>
          <a:cs typeface="Arial" charset="0"/>
        </a:defRPr>
      </a:lvl6pPr>
      <a:lvl7pPr marL="914400" algn="l" rtl="0" fontAlgn="base">
        <a:spcBef>
          <a:spcPct val="0"/>
        </a:spcBef>
        <a:spcAft>
          <a:spcPct val="0"/>
        </a:spcAft>
        <a:defRPr sz="2400" b="1">
          <a:solidFill>
            <a:srgbClr val="0089D0"/>
          </a:solidFill>
          <a:latin typeface="Arial Narrow" pitchFamily="34" charset="0"/>
          <a:cs typeface="Arial" charset="0"/>
        </a:defRPr>
      </a:lvl7pPr>
      <a:lvl8pPr marL="1371600" algn="l" rtl="0" fontAlgn="base">
        <a:spcBef>
          <a:spcPct val="0"/>
        </a:spcBef>
        <a:spcAft>
          <a:spcPct val="0"/>
        </a:spcAft>
        <a:defRPr sz="2400" b="1">
          <a:solidFill>
            <a:srgbClr val="0089D0"/>
          </a:solidFill>
          <a:latin typeface="Arial Narrow" pitchFamily="34" charset="0"/>
          <a:cs typeface="Arial" charset="0"/>
        </a:defRPr>
      </a:lvl8pPr>
      <a:lvl9pPr marL="1828800" algn="l" rtl="0" fontAlgn="base">
        <a:spcBef>
          <a:spcPct val="0"/>
        </a:spcBef>
        <a:spcAft>
          <a:spcPct val="0"/>
        </a:spcAft>
        <a:defRPr sz="2400" b="1">
          <a:solidFill>
            <a:srgbClr val="0089D0"/>
          </a:solidFill>
          <a:latin typeface="Arial Narrow" pitchFamily="34" charset="0"/>
          <a:cs typeface="Arial" charset="0"/>
        </a:defRPr>
      </a:lvl9pPr>
    </p:titleStyle>
    <p:bodyStyle>
      <a:lvl1pPr marL="342900" indent="-342900" algn="l" rtl="0" fontAlgn="base">
        <a:spcBef>
          <a:spcPct val="20000"/>
        </a:spcBef>
        <a:spcAft>
          <a:spcPct val="50000"/>
        </a:spcAft>
        <a:buClr>
          <a:srgbClr val="0089D0"/>
        </a:buClr>
        <a:buFont typeface="Wingdings" pitchFamily="2" charset="2"/>
        <a:buChar char="î"/>
        <a:defRPr sz="2000">
          <a:solidFill>
            <a:schemeClr val="tx1"/>
          </a:solidFill>
          <a:latin typeface="+mn-lt"/>
          <a:ea typeface="+mn-ea"/>
          <a:cs typeface="+mn-cs"/>
        </a:defRPr>
      </a:lvl1pPr>
      <a:lvl2pPr marL="742950" indent="-285750" algn="l" rtl="0" fontAlgn="base">
        <a:spcBef>
          <a:spcPct val="20000"/>
        </a:spcBef>
        <a:spcAft>
          <a:spcPct val="50000"/>
        </a:spcAft>
        <a:buClr>
          <a:srgbClr val="0089D0"/>
        </a:buClr>
        <a:buFont typeface="Wingdings" pitchFamily="2" charset="2"/>
        <a:buChar char="§"/>
        <a:defRPr>
          <a:solidFill>
            <a:srgbClr val="333333"/>
          </a:solidFill>
          <a:latin typeface="+mn-lt"/>
          <a:cs typeface="+mn-cs"/>
        </a:defRPr>
      </a:lvl2pPr>
      <a:lvl3pPr marL="1143000" indent="-228600" algn="l" rtl="0" fontAlgn="base">
        <a:spcBef>
          <a:spcPct val="20000"/>
        </a:spcBef>
        <a:spcAft>
          <a:spcPct val="50000"/>
        </a:spcAft>
        <a:buClr>
          <a:srgbClr val="0089D0"/>
        </a:buClr>
        <a:buFont typeface="Wingdings" pitchFamily="2" charset="2"/>
        <a:buChar char="§"/>
        <a:defRPr sz="1600">
          <a:solidFill>
            <a:srgbClr val="4D4D4D"/>
          </a:solidFill>
          <a:latin typeface="+mn-lt"/>
          <a:cs typeface="+mn-cs"/>
        </a:defRPr>
      </a:lvl3pPr>
      <a:lvl4pPr marL="1600200" indent="-228600" algn="l" rtl="0" fontAlgn="base">
        <a:spcBef>
          <a:spcPct val="20000"/>
        </a:spcBef>
        <a:spcAft>
          <a:spcPct val="50000"/>
        </a:spcAft>
        <a:buClr>
          <a:srgbClr val="0089D0"/>
        </a:buClr>
        <a:buFont typeface="Wingdings" pitchFamily="2" charset="2"/>
        <a:buChar char="§"/>
        <a:defRPr sz="1400">
          <a:solidFill>
            <a:srgbClr val="5F5F5F"/>
          </a:solidFill>
          <a:latin typeface="+mn-lt"/>
          <a:cs typeface="+mn-cs"/>
        </a:defRPr>
      </a:lvl4pPr>
      <a:lvl5pPr marL="2057400" indent="-228600" algn="l" rtl="0" fontAlgn="base">
        <a:spcBef>
          <a:spcPct val="20000"/>
        </a:spcBef>
        <a:spcAft>
          <a:spcPct val="50000"/>
        </a:spcAft>
        <a:buClr>
          <a:srgbClr val="0089D0"/>
        </a:buClr>
        <a:buFont typeface="Wingdings" pitchFamily="2" charset="2"/>
        <a:buChar char="§"/>
        <a:defRPr sz="1200">
          <a:solidFill>
            <a:srgbClr val="777777"/>
          </a:solidFill>
          <a:latin typeface="+mn-lt"/>
          <a:cs typeface="+mn-cs"/>
        </a:defRPr>
      </a:lvl5pPr>
      <a:lvl6pPr marL="2514600" indent="-228600" algn="l" rtl="0" fontAlgn="base">
        <a:spcBef>
          <a:spcPct val="20000"/>
        </a:spcBef>
        <a:spcAft>
          <a:spcPct val="50000"/>
        </a:spcAft>
        <a:buClr>
          <a:srgbClr val="0089D0"/>
        </a:buClr>
        <a:buFont typeface="Wingdings" pitchFamily="2" charset="2"/>
        <a:buChar char="§"/>
        <a:defRPr sz="1200">
          <a:solidFill>
            <a:srgbClr val="777777"/>
          </a:solidFill>
          <a:latin typeface="+mn-lt"/>
          <a:cs typeface="+mn-cs"/>
        </a:defRPr>
      </a:lvl6pPr>
      <a:lvl7pPr marL="2971800" indent="-228600" algn="l" rtl="0" fontAlgn="base">
        <a:spcBef>
          <a:spcPct val="20000"/>
        </a:spcBef>
        <a:spcAft>
          <a:spcPct val="50000"/>
        </a:spcAft>
        <a:buClr>
          <a:srgbClr val="0089D0"/>
        </a:buClr>
        <a:buFont typeface="Wingdings" pitchFamily="2" charset="2"/>
        <a:buChar char="§"/>
        <a:defRPr sz="1200">
          <a:solidFill>
            <a:srgbClr val="777777"/>
          </a:solidFill>
          <a:latin typeface="+mn-lt"/>
          <a:cs typeface="+mn-cs"/>
        </a:defRPr>
      </a:lvl7pPr>
      <a:lvl8pPr marL="3429000" indent="-228600" algn="l" rtl="0" fontAlgn="base">
        <a:spcBef>
          <a:spcPct val="20000"/>
        </a:spcBef>
        <a:spcAft>
          <a:spcPct val="50000"/>
        </a:spcAft>
        <a:buClr>
          <a:srgbClr val="0089D0"/>
        </a:buClr>
        <a:buFont typeface="Wingdings" pitchFamily="2" charset="2"/>
        <a:buChar char="§"/>
        <a:defRPr sz="1200">
          <a:solidFill>
            <a:srgbClr val="777777"/>
          </a:solidFill>
          <a:latin typeface="+mn-lt"/>
          <a:cs typeface="+mn-cs"/>
        </a:defRPr>
      </a:lvl8pPr>
      <a:lvl9pPr marL="3886200" indent="-228600" algn="l" rtl="0" fontAlgn="base">
        <a:spcBef>
          <a:spcPct val="20000"/>
        </a:spcBef>
        <a:spcAft>
          <a:spcPct val="50000"/>
        </a:spcAft>
        <a:buClr>
          <a:srgbClr val="0089D0"/>
        </a:buClr>
        <a:buFont typeface="Wingdings" pitchFamily="2" charset="2"/>
        <a:buChar char="§"/>
        <a:defRPr sz="1200">
          <a:solidFill>
            <a:srgbClr val="777777"/>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Espace réservé du texte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24" name="Espace réservé de la date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eaLnBrk="1" latinLnBrk="0" hangingPunct="1"/>
            <a:fld id="{6CCB75FB-542E-412F-BCB3-63C25499295E}" type="datetime1">
              <a:rPr lang="fr-FR" smtClean="0"/>
              <a:t>19/11/2020</a:t>
            </a:fld>
            <a:endParaRPr lang="en-US"/>
          </a:p>
        </p:txBody>
      </p:sp>
      <p:sp>
        <p:nvSpPr>
          <p:cNvPr id="10" name="Espace réservé du pied de page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r>
              <a:rPr kumimoji="0" lang="fr-FR"/>
              <a:t>stage pré saison 2011/2012 presenté par Mr lahcen dadda</a:t>
            </a:r>
            <a:endParaRPr kumimoji="0" lang="en-US"/>
          </a:p>
        </p:txBody>
      </p:sp>
      <p:sp>
        <p:nvSpPr>
          <p:cNvPr id="22" name="Espace réservé du numéro de diapositive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eaLnBrk="1" latinLnBrk="0" hangingPunct="1"/>
            <a:fld id="{D2E57653-3E58-4892-A7ED-712530ACC680}" type="slidenum">
              <a:rPr kumimoji="0" lang="en-US" smtClean="0"/>
              <a:pPr eaLnBrk="1" latinLnBrk="0" hangingPunct="1"/>
              <a:t>‹N°›</a:t>
            </a:fld>
            <a:endParaRPr kumimoji="0" lang="en-US"/>
          </a:p>
        </p:txBody>
      </p:sp>
      <p:sp>
        <p:nvSpPr>
          <p:cNvPr id="5" name="Espace réservé du titre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fr-FR"/>
              <a:t>Modifiez le style du titre</a:t>
            </a:r>
            <a:endParaRPr kumimoji="0" lang="en-US"/>
          </a:p>
        </p:txBody>
      </p:sp>
    </p:spTree>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75656" y="116632"/>
            <a:ext cx="6840760"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2400" b="1" dirty="0">
                <a:solidFill>
                  <a:schemeClr val="bg1"/>
                </a:solidFill>
              </a:rPr>
              <a:t>FEDERATION ROYALE MAROCAINE DE BASKET BALL</a:t>
            </a:r>
          </a:p>
          <a:p>
            <a:pPr algn="ctr"/>
            <a:r>
              <a:rPr lang="fr-FR" sz="2400" b="1" dirty="0">
                <a:solidFill>
                  <a:schemeClr val="bg1"/>
                </a:solidFill>
              </a:rPr>
              <a:t>CENTRE NATIONAL DE BASKET BALL</a:t>
            </a:r>
          </a:p>
          <a:p>
            <a:pPr algn="ctr"/>
            <a:r>
              <a:rPr lang="fr-FR" sz="2400" b="1" dirty="0">
                <a:solidFill>
                  <a:schemeClr val="bg1"/>
                </a:solidFill>
              </a:rPr>
              <a:t>RABAT</a:t>
            </a:r>
          </a:p>
          <a:p>
            <a:pPr algn="ctr"/>
            <a:endParaRPr lang="fr-FR" sz="2400" b="1" dirty="0">
              <a:solidFill>
                <a:schemeClr val="bg1"/>
              </a:solidFill>
            </a:endParaRPr>
          </a:p>
        </p:txBody>
      </p:sp>
      <p:sp>
        <p:nvSpPr>
          <p:cNvPr id="6" name="ZoneTexte 5"/>
          <p:cNvSpPr txBox="1"/>
          <p:nvPr/>
        </p:nvSpPr>
        <p:spPr>
          <a:xfrm>
            <a:off x="473193" y="2055624"/>
            <a:ext cx="8424936" cy="2154436"/>
          </a:xfrm>
          <a:prstGeom prst="rect">
            <a:avLst/>
          </a:prstGeom>
          <a:noFill/>
        </p:spPr>
        <p:txBody>
          <a:bodyPr wrap="square" rtlCol="0">
            <a:spAutoFit/>
          </a:bodyPr>
          <a:lstStyle/>
          <a:p>
            <a:pPr algn="ctr"/>
            <a:r>
              <a:rPr lang="fr-FR" sz="5400" dirty="0">
                <a:solidFill>
                  <a:srgbClr val="FFFF00"/>
                </a:solidFill>
              </a:rPr>
              <a:t>NOUVEAU </a:t>
            </a:r>
            <a:r>
              <a:rPr lang="fr-FR" sz="5400" dirty="0" err="1">
                <a:solidFill>
                  <a:srgbClr val="FFFF00"/>
                </a:solidFill>
              </a:rPr>
              <a:t>TRA</a:t>
            </a:r>
            <a:r>
              <a:rPr lang="fr-FR" sz="8000" dirty="0" err="1">
                <a:solidFill>
                  <a:srgbClr val="FFFF00"/>
                </a:solidFill>
              </a:rPr>
              <a:t>ç</a:t>
            </a:r>
            <a:r>
              <a:rPr lang="fr-FR" sz="5400" dirty="0" err="1">
                <a:solidFill>
                  <a:srgbClr val="FFFF00"/>
                </a:solidFill>
              </a:rPr>
              <a:t>AGE</a:t>
            </a:r>
            <a:r>
              <a:rPr lang="fr-FR" sz="5400" dirty="0">
                <a:solidFill>
                  <a:srgbClr val="FFFF00"/>
                </a:solidFill>
              </a:rPr>
              <a:t> DU TERRAIN</a:t>
            </a:r>
          </a:p>
        </p:txBody>
      </p:sp>
      <p:pic>
        <p:nvPicPr>
          <p:cNvPr id="1026" name="Picture 2" descr="E:\bureau\logo fiba frm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92" y="332656"/>
            <a:ext cx="1061864" cy="122210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419870" y="4653136"/>
            <a:ext cx="3255703" cy="1754326"/>
          </a:xfrm>
          <a:prstGeom prst="rect">
            <a:avLst/>
          </a:prstGeom>
          <a:noFill/>
        </p:spPr>
        <p:txBody>
          <a:bodyPr wrap="square" rtlCol="0">
            <a:spAutoFit/>
          </a:bodyPr>
          <a:lstStyle/>
          <a:p>
            <a:r>
              <a:rPr lang="fr-FR" b="1" dirty="0">
                <a:solidFill>
                  <a:schemeClr val="bg1"/>
                </a:solidFill>
              </a:rPr>
              <a:t>Stage pré saison 2011/2012</a:t>
            </a:r>
          </a:p>
          <a:p>
            <a:r>
              <a:rPr lang="fr-FR" b="1" dirty="0">
                <a:solidFill>
                  <a:schemeClr val="bg1"/>
                </a:solidFill>
              </a:rPr>
              <a:t>Rabat le 1 et 2 octobre 2011</a:t>
            </a:r>
          </a:p>
          <a:p>
            <a:pPr algn="ctr"/>
            <a:r>
              <a:rPr lang="fr-FR" b="1" dirty="0">
                <a:solidFill>
                  <a:schemeClr val="bg1"/>
                </a:solidFill>
              </a:rPr>
              <a:t>CNBB</a:t>
            </a:r>
          </a:p>
          <a:p>
            <a:pPr algn="ctr"/>
            <a:r>
              <a:rPr lang="fr-FR" b="1" dirty="0">
                <a:solidFill>
                  <a:schemeClr val="bg1"/>
                </a:solidFill>
              </a:rPr>
              <a:t>DADDA LAHCEN arbitre international ligue  Tafilalet </a:t>
            </a:r>
          </a:p>
          <a:p>
            <a:endParaRPr lang="fr-FR" dirty="0"/>
          </a:p>
        </p:txBody>
      </p:sp>
      <p:sp>
        <p:nvSpPr>
          <p:cNvPr id="3" name="Espace réservé du pied de page 2"/>
          <p:cNvSpPr>
            <a:spLocks noGrp="1"/>
          </p:cNvSpPr>
          <p:nvPr>
            <p:ph type="ftr" sz="quarter" idx="12"/>
          </p:nvPr>
        </p:nvSpPr>
        <p:spPr>
          <a:xfrm>
            <a:off x="2812740" y="6178464"/>
            <a:ext cx="4166592" cy="384048"/>
          </a:xfrm>
        </p:spPr>
        <p:txBody>
          <a:bodyPr/>
          <a:lstStyle/>
          <a:p>
            <a:r>
              <a:rPr lang="fr-FR" dirty="0"/>
              <a:t>stage pré saison 2011/2012 présenté par Mr </a:t>
            </a:r>
            <a:r>
              <a:rPr lang="fr-FR" dirty="0" err="1"/>
              <a:t>lahcen</a:t>
            </a:r>
            <a:r>
              <a:rPr lang="fr-FR" dirty="0"/>
              <a:t> </a:t>
            </a:r>
            <a:r>
              <a:rPr lang="fr-FR" dirty="0" err="1"/>
              <a:t>dadda</a:t>
            </a:r>
            <a:endParaRPr lang="fr-FR" dirty="0"/>
          </a:p>
        </p:txBody>
      </p:sp>
    </p:spTree>
    <p:extLst>
      <p:ext uri="{BB962C8B-B14F-4D97-AF65-F5344CB8AC3E}">
        <p14:creationId xmlns:p14="http://schemas.microsoft.com/office/powerpoint/2010/main" val="211195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8075240" cy="576064"/>
          </a:xfrm>
        </p:spPr>
        <p:txBody>
          <a:bodyPr>
            <a:noAutofit/>
          </a:bodyPr>
          <a:lstStyle/>
          <a:p>
            <a:pPr algn="ctr"/>
            <a:r>
              <a:rPr lang="fr-FR" sz="3200" dirty="0"/>
              <a:t>Objectif de la zone de non charge</a:t>
            </a:r>
          </a:p>
        </p:txBody>
      </p:sp>
      <p:sp>
        <p:nvSpPr>
          <p:cNvPr id="4" name="Espace réservé du texte 3"/>
          <p:cNvSpPr>
            <a:spLocks noGrp="1"/>
          </p:cNvSpPr>
          <p:nvPr>
            <p:ph type="body" sz="half" idx="2"/>
          </p:nvPr>
        </p:nvSpPr>
        <p:spPr>
          <a:xfrm>
            <a:off x="107504" y="1196752"/>
            <a:ext cx="8579296" cy="1152128"/>
          </a:xfrm>
        </p:spPr>
        <p:txBody>
          <a:bodyPr>
            <a:noAutofit/>
          </a:bodyPr>
          <a:lstStyle/>
          <a:p>
            <a:pPr algn="just"/>
            <a:r>
              <a:rPr lang="fr-FR" sz="2400" b="1" dirty="0"/>
              <a:t>Le but de cette règle est de ne pas récompenser un défenseur qui a pris une position sous son propre panier afin d’infliger une faute contre un joueur attaquant qui a le contrôle du ballon et pénètre vers le panier.</a:t>
            </a:r>
          </a:p>
        </p:txBody>
      </p:sp>
      <p:sp>
        <p:nvSpPr>
          <p:cNvPr id="5" name="ZoneTexte 4"/>
          <p:cNvSpPr txBox="1"/>
          <p:nvPr/>
        </p:nvSpPr>
        <p:spPr>
          <a:xfrm>
            <a:off x="107504" y="3083476"/>
            <a:ext cx="8640960" cy="1569660"/>
          </a:xfrm>
          <a:prstGeom prst="rect">
            <a:avLst/>
          </a:prstGeom>
          <a:noFill/>
        </p:spPr>
        <p:txBody>
          <a:bodyPr wrap="square" rtlCol="0">
            <a:spAutoFit/>
          </a:bodyPr>
          <a:lstStyle/>
          <a:p>
            <a:pPr algn="just"/>
            <a:r>
              <a:rPr lang="fr-FR" sz="2400" b="1" dirty="0"/>
              <a:t>Ce nouvel amendement a été introduit dans le but de stimuler les attaquants. Ils « pénètrent» dynamiquement vers le panier sans crainte de charger des défenseurs, qui les attendent sous les panneaux pour des fautes.  </a:t>
            </a:r>
          </a:p>
        </p:txBody>
      </p:sp>
      <p:sp>
        <p:nvSpPr>
          <p:cNvPr id="6" name="ZoneTexte 5"/>
          <p:cNvSpPr txBox="1"/>
          <p:nvPr/>
        </p:nvSpPr>
        <p:spPr>
          <a:xfrm>
            <a:off x="107504" y="4653136"/>
            <a:ext cx="8496944" cy="1200329"/>
          </a:xfrm>
          <a:prstGeom prst="rect">
            <a:avLst/>
          </a:prstGeom>
          <a:noFill/>
        </p:spPr>
        <p:txBody>
          <a:bodyPr wrap="square" rtlCol="0">
            <a:spAutoFit/>
          </a:bodyPr>
          <a:lstStyle/>
          <a:p>
            <a:pPr algn="just"/>
            <a:r>
              <a:rPr lang="fr-FR" sz="2400" b="1" dirty="0"/>
              <a:t>Elle réduira également le nombre de fautes intérieures et encouragera un jeu dynamique plus spectaculaire sous les paniers.</a:t>
            </a:r>
          </a:p>
        </p:txBody>
      </p:sp>
      <p:sp>
        <p:nvSpPr>
          <p:cNvPr id="3" name="Espace réservé du pied de page 2"/>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13736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457200"/>
            <a:ext cx="7859216" cy="523528"/>
          </a:xfrm>
        </p:spPr>
        <p:txBody>
          <a:bodyPr>
            <a:noAutofit/>
          </a:bodyPr>
          <a:lstStyle/>
          <a:p>
            <a:pPr algn="ctr"/>
            <a:r>
              <a:rPr lang="fr-FR" sz="2400" dirty="0"/>
              <a:t>POSITION D’UN JOUEUR DANS LA ZONE DE NON CHARGE</a:t>
            </a:r>
          </a:p>
        </p:txBody>
      </p:sp>
      <p:pic>
        <p:nvPicPr>
          <p:cNvPr id="8194" name="Picture 2" descr="C:\Users\DADA\Desktop\POSITION DE JOUEUR DS Z N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8784976" cy="540059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2394692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828328"/>
          </a:xfrm>
        </p:spPr>
        <p:txBody>
          <a:bodyPr>
            <a:normAutofit fontScale="90000"/>
          </a:bodyPr>
          <a:lstStyle/>
          <a:p>
            <a:pPr algn="ctr"/>
            <a:r>
              <a:rPr lang="fr-FR" dirty="0">
                <a:solidFill>
                  <a:schemeClr val="bg1"/>
                </a:solidFill>
              </a:rPr>
              <a:t> NOUVEAU </a:t>
            </a:r>
            <a:r>
              <a:rPr lang="fr-FR" dirty="0" err="1">
                <a:solidFill>
                  <a:schemeClr val="bg1"/>
                </a:solidFill>
              </a:rPr>
              <a:t>TRA</a:t>
            </a:r>
            <a:r>
              <a:rPr lang="fr-FR" sz="6000" dirty="0" err="1">
                <a:solidFill>
                  <a:schemeClr val="bg1"/>
                </a:solidFill>
              </a:rPr>
              <a:t>ç</a:t>
            </a:r>
            <a:r>
              <a:rPr lang="fr-FR" dirty="0" err="1">
                <a:solidFill>
                  <a:schemeClr val="bg1"/>
                </a:solidFill>
              </a:rPr>
              <a:t>AGE</a:t>
            </a:r>
            <a:endParaRPr lang="fr-FR" dirty="0">
              <a:solidFill>
                <a:schemeClr val="bg1"/>
              </a:solidFill>
            </a:endParaRPr>
          </a:p>
        </p:txBody>
      </p:sp>
      <p:sp>
        <p:nvSpPr>
          <p:cNvPr id="4" name="ZoneTexte 3"/>
          <p:cNvSpPr txBox="1"/>
          <p:nvPr/>
        </p:nvSpPr>
        <p:spPr>
          <a:xfrm>
            <a:off x="251520" y="1268760"/>
            <a:ext cx="5184576" cy="400110"/>
          </a:xfrm>
          <a:prstGeom prst="rect">
            <a:avLst/>
          </a:prstGeom>
          <a:noFill/>
        </p:spPr>
        <p:txBody>
          <a:bodyPr wrap="square" rtlCol="0">
            <a:spAutoFit/>
          </a:bodyPr>
          <a:lstStyle/>
          <a:p>
            <a:r>
              <a:rPr lang="fr-FR" sz="2000" b="1" dirty="0">
                <a:solidFill>
                  <a:srgbClr val="FF0000"/>
                </a:solidFill>
              </a:rPr>
              <a:t>  1-3 LES LIGNES DE REMISE EN JEU</a:t>
            </a:r>
          </a:p>
        </p:txBody>
      </p:sp>
      <p:grpSp>
        <p:nvGrpSpPr>
          <p:cNvPr id="38" name="Groupe 37"/>
          <p:cNvGrpSpPr/>
          <p:nvPr/>
        </p:nvGrpSpPr>
        <p:grpSpPr>
          <a:xfrm>
            <a:off x="669713" y="2132856"/>
            <a:ext cx="6926623" cy="4104456"/>
            <a:chOff x="669713" y="2132856"/>
            <a:chExt cx="6926623" cy="4104456"/>
          </a:xfrm>
        </p:grpSpPr>
        <p:cxnSp>
          <p:nvCxnSpPr>
            <p:cNvPr id="6" name="Connecteur droit 5"/>
            <p:cNvCxnSpPr/>
            <p:nvPr/>
          </p:nvCxnSpPr>
          <p:spPr>
            <a:xfrm>
              <a:off x="683568" y="2373141"/>
              <a:ext cx="0" cy="324036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683568" y="5589240"/>
              <a:ext cx="6912768" cy="242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669713" y="2373141"/>
              <a:ext cx="691276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7564404" y="2132856"/>
              <a:ext cx="31932" cy="345638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059650" y="2232574"/>
              <a:ext cx="8294" cy="352839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3591598" y="3404023"/>
              <a:ext cx="936104"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683568" y="3404023"/>
              <a:ext cx="136815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6196252" y="3404023"/>
              <a:ext cx="136815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Arc 19"/>
            <p:cNvSpPr/>
            <p:nvPr/>
          </p:nvSpPr>
          <p:spPr>
            <a:xfrm>
              <a:off x="1835696" y="3603459"/>
              <a:ext cx="504056" cy="576064"/>
            </a:xfrm>
            <a:prstGeom prst="arc">
              <a:avLst>
                <a:gd name="adj1" fmla="val 15097151"/>
                <a:gd name="adj2" fmla="val 62125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Rectangle 20"/>
            <p:cNvSpPr/>
            <p:nvPr/>
          </p:nvSpPr>
          <p:spPr>
            <a:xfrm>
              <a:off x="3347864" y="5877272"/>
              <a:ext cx="15121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FF0000"/>
                  </a:solidFill>
                </a:rPr>
                <a:t>Table de marque</a:t>
              </a:r>
            </a:p>
          </p:txBody>
        </p:sp>
        <p:sp>
          <p:nvSpPr>
            <p:cNvPr id="22" name="Arc 21"/>
            <p:cNvSpPr/>
            <p:nvPr/>
          </p:nvSpPr>
          <p:spPr>
            <a:xfrm rot="10625108">
              <a:off x="5925831" y="3657468"/>
              <a:ext cx="504056" cy="576064"/>
            </a:xfrm>
            <a:prstGeom prst="arc">
              <a:avLst>
                <a:gd name="adj1" fmla="val 15097151"/>
                <a:gd name="adj2" fmla="val 62125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8" name="Rectangle 27"/>
          <p:cNvSpPr/>
          <p:nvPr/>
        </p:nvSpPr>
        <p:spPr>
          <a:xfrm>
            <a:off x="5170923" y="2101498"/>
            <a:ext cx="94868" cy="247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avec flèche 31"/>
          <p:cNvCxnSpPr>
            <a:stCxn id="28" idx="3"/>
          </p:cNvCxnSpPr>
          <p:nvPr/>
        </p:nvCxnSpPr>
        <p:spPr>
          <a:xfrm>
            <a:off x="5265791" y="2225189"/>
            <a:ext cx="2281226" cy="1567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508104" y="1799528"/>
            <a:ext cx="1300216" cy="369332"/>
          </a:xfrm>
          <a:prstGeom prst="rect">
            <a:avLst/>
          </a:prstGeom>
          <a:noFill/>
        </p:spPr>
        <p:txBody>
          <a:bodyPr wrap="square" rtlCol="0">
            <a:spAutoFit/>
          </a:bodyPr>
          <a:lstStyle/>
          <a:p>
            <a:r>
              <a:rPr lang="fr-FR" b="1" dirty="0">
                <a:solidFill>
                  <a:schemeClr val="bg1"/>
                </a:solidFill>
              </a:rPr>
              <a:t>8,325M</a:t>
            </a:r>
          </a:p>
        </p:txBody>
      </p:sp>
      <p:sp>
        <p:nvSpPr>
          <p:cNvPr id="42" name="ZoneTexte 41"/>
          <p:cNvSpPr txBox="1"/>
          <p:nvPr/>
        </p:nvSpPr>
        <p:spPr>
          <a:xfrm>
            <a:off x="899592" y="1988840"/>
            <a:ext cx="1584176" cy="369332"/>
          </a:xfrm>
          <a:prstGeom prst="rect">
            <a:avLst/>
          </a:prstGeom>
          <a:noFill/>
        </p:spPr>
        <p:txBody>
          <a:bodyPr wrap="square" rtlCol="0">
            <a:spAutoFit/>
          </a:bodyPr>
          <a:lstStyle/>
          <a:p>
            <a:r>
              <a:rPr lang="fr-FR" dirty="0"/>
              <a:t>IDEM</a:t>
            </a:r>
          </a:p>
        </p:txBody>
      </p:sp>
      <p:sp>
        <p:nvSpPr>
          <p:cNvPr id="3" name="ZoneTexte 2"/>
          <p:cNvSpPr txBox="1"/>
          <p:nvPr/>
        </p:nvSpPr>
        <p:spPr>
          <a:xfrm>
            <a:off x="1115616" y="1916832"/>
            <a:ext cx="792088" cy="369332"/>
          </a:xfrm>
          <a:prstGeom prst="rect">
            <a:avLst/>
          </a:prstGeom>
          <a:noFill/>
        </p:spPr>
        <p:txBody>
          <a:bodyPr wrap="square" rtlCol="0">
            <a:spAutoFit/>
          </a:bodyPr>
          <a:lstStyle/>
          <a:p>
            <a:r>
              <a:rPr lang="fr-FR" dirty="0">
                <a:solidFill>
                  <a:schemeClr val="bg1"/>
                </a:solidFill>
              </a:rPr>
              <a:t>IDEM</a:t>
            </a:r>
          </a:p>
        </p:txBody>
      </p:sp>
      <p:cxnSp>
        <p:nvCxnSpPr>
          <p:cNvPr id="11" name="Connecteur droit avec flèche 10"/>
          <p:cNvCxnSpPr/>
          <p:nvPr/>
        </p:nvCxnSpPr>
        <p:spPr>
          <a:xfrm>
            <a:off x="4860032" y="1799528"/>
            <a:ext cx="310891" cy="3019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4139952" y="1668870"/>
            <a:ext cx="720080" cy="307777"/>
          </a:xfrm>
          <a:prstGeom prst="rect">
            <a:avLst/>
          </a:prstGeom>
          <a:noFill/>
        </p:spPr>
        <p:txBody>
          <a:bodyPr wrap="square" rtlCol="0">
            <a:spAutoFit/>
          </a:bodyPr>
          <a:lstStyle/>
          <a:p>
            <a:r>
              <a:rPr lang="fr-FR" sz="1400" dirty="0">
                <a:solidFill>
                  <a:schemeClr val="bg1"/>
                </a:solidFill>
              </a:rPr>
              <a:t>0,15cm</a:t>
            </a:r>
          </a:p>
        </p:txBody>
      </p:sp>
      <p:sp>
        <p:nvSpPr>
          <p:cNvPr id="5" name="Espace réservé du pied de page 4"/>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7872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strips(down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edge">
                                      <p:cBhvr>
                                        <p:cTn id="32" dur="2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1" grpId="0"/>
      <p:bldP spid="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67544" y="1052736"/>
            <a:ext cx="8363272" cy="2841104"/>
          </a:xfrm>
        </p:spPr>
        <p:txBody>
          <a:bodyPr>
            <a:normAutofit lnSpcReduction="10000"/>
          </a:bodyPr>
          <a:lstStyle/>
          <a:p>
            <a:pPr algn="just"/>
            <a:r>
              <a:rPr lang="fr-FR" dirty="0"/>
              <a:t>Durant les 2 dernières minutes de la 4</a:t>
            </a:r>
            <a:r>
              <a:rPr lang="fr-FR" baseline="30000" dirty="0"/>
              <a:t>ème</a:t>
            </a:r>
            <a:r>
              <a:rPr lang="fr-FR" dirty="0"/>
              <a:t> période et durant les 2 dernières minutes de chaque période supplémentaire, à la suite d’un temps mort pris par l’équipe qui a droit à la possession du ballon dans sa zone arrière, la remise en jeu se fera à la ligne de remise en jeu face à la table de marque, dans la zone avant de l’équipe.</a:t>
            </a:r>
          </a:p>
        </p:txBody>
      </p:sp>
      <p:sp>
        <p:nvSpPr>
          <p:cNvPr id="3" name="Titre 2"/>
          <p:cNvSpPr>
            <a:spLocks noGrp="1"/>
          </p:cNvSpPr>
          <p:nvPr>
            <p:ph type="title"/>
          </p:nvPr>
        </p:nvSpPr>
        <p:spPr>
          <a:xfrm>
            <a:off x="518864" y="188640"/>
            <a:ext cx="8229600" cy="750912"/>
          </a:xfrm>
        </p:spPr>
        <p:txBody>
          <a:bodyPr/>
          <a:lstStyle/>
          <a:p>
            <a:pPr algn="ctr"/>
            <a:r>
              <a:rPr lang="fr-FR" b="1" dirty="0"/>
              <a:t>Lignes de remise en jeu</a:t>
            </a:r>
            <a:endParaRPr lang="fr-FR" dirty="0"/>
          </a:p>
        </p:txBody>
      </p:sp>
      <p:sp>
        <p:nvSpPr>
          <p:cNvPr id="4" name="ZoneTexte 3"/>
          <p:cNvSpPr txBox="1"/>
          <p:nvPr/>
        </p:nvSpPr>
        <p:spPr>
          <a:xfrm>
            <a:off x="3203848" y="3461637"/>
            <a:ext cx="1800200" cy="461665"/>
          </a:xfrm>
          <a:prstGeom prst="rect">
            <a:avLst/>
          </a:prstGeom>
          <a:noFill/>
        </p:spPr>
        <p:txBody>
          <a:bodyPr wrap="square" rtlCol="0">
            <a:spAutoFit/>
          </a:bodyPr>
          <a:lstStyle/>
          <a:p>
            <a:r>
              <a:rPr lang="fr-FR" sz="2400" b="1" dirty="0">
                <a:solidFill>
                  <a:srgbClr val="FFFF00"/>
                </a:solidFill>
              </a:rPr>
              <a:t>OBJECTIF</a:t>
            </a:r>
          </a:p>
        </p:txBody>
      </p:sp>
      <p:sp>
        <p:nvSpPr>
          <p:cNvPr id="5" name="ZoneTexte 4"/>
          <p:cNvSpPr txBox="1"/>
          <p:nvPr/>
        </p:nvSpPr>
        <p:spPr>
          <a:xfrm>
            <a:off x="827584" y="3830969"/>
            <a:ext cx="7920880" cy="2677656"/>
          </a:xfrm>
          <a:prstGeom prst="rect">
            <a:avLst/>
          </a:prstGeom>
          <a:noFill/>
        </p:spPr>
        <p:txBody>
          <a:bodyPr wrap="square" rtlCol="0">
            <a:spAutoFit/>
          </a:bodyPr>
          <a:lstStyle/>
          <a:p>
            <a:pPr algn="just"/>
            <a:r>
              <a:rPr lang="fr-FR" sz="2400" b="1" dirty="0"/>
              <a:t>Avec cette modification, il est donné l’occasion à l'équipe attaquante, dans les 2 dernières minutes de la rencontre ou les 2 dernières minutes de n'importe quelle prolongation (lorsque souvent le résultat final est décidé) de faire une remise en jeu à proximité proche du panier de l'adversaire, facilitant</a:t>
            </a:r>
          </a:p>
          <a:p>
            <a:pPr algn="just"/>
            <a:r>
              <a:rPr lang="fr-FR" sz="2400" b="1" dirty="0"/>
              <a:t>l'organisation de combinaisons d’attaque.</a:t>
            </a:r>
          </a:p>
        </p:txBody>
      </p:sp>
      <p:sp>
        <p:nvSpPr>
          <p:cNvPr id="6" name="Espace réservé du pied de page 5"/>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331714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 name="Groupe 9215"/>
          <p:cNvGrpSpPr/>
          <p:nvPr/>
        </p:nvGrpSpPr>
        <p:grpSpPr>
          <a:xfrm>
            <a:off x="-36512" y="1090613"/>
            <a:ext cx="9036496" cy="5767387"/>
            <a:chOff x="-36512" y="1090613"/>
            <a:chExt cx="9036496" cy="5767387"/>
          </a:xfrm>
        </p:grpSpPr>
        <p:pic>
          <p:nvPicPr>
            <p:cNvPr id="9219" name="Picture 3" descr="C:\Users\DADA\Desktop\TERRR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90613"/>
              <a:ext cx="9036496" cy="576738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064388" y="3429000"/>
              <a:ext cx="9001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7939788" y="3789040"/>
              <a:ext cx="12370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7723764" y="3700312"/>
              <a:ext cx="216024" cy="224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Titre 2"/>
          <p:cNvSpPr>
            <a:spLocks noGrp="1"/>
          </p:cNvSpPr>
          <p:nvPr>
            <p:ph type="title"/>
          </p:nvPr>
        </p:nvSpPr>
        <p:spPr>
          <a:xfrm>
            <a:off x="395536" y="188640"/>
            <a:ext cx="8229600" cy="750912"/>
          </a:xfrm>
        </p:spPr>
        <p:txBody>
          <a:bodyPr/>
          <a:lstStyle/>
          <a:p>
            <a:pPr algn="ctr"/>
            <a:r>
              <a:rPr lang="fr-FR" b="1" dirty="0"/>
              <a:t>1-4 LA ZONE DE TIRE A 3 POINTS</a:t>
            </a:r>
          </a:p>
        </p:txBody>
      </p:sp>
      <p:cxnSp>
        <p:nvCxnSpPr>
          <p:cNvPr id="17" name="Connecteur droit avec flèche 16"/>
          <p:cNvCxnSpPr/>
          <p:nvPr/>
        </p:nvCxnSpPr>
        <p:spPr>
          <a:xfrm>
            <a:off x="8460432" y="1340768"/>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7236296" y="1700808"/>
            <a:ext cx="1296144"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7291716" y="6093296"/>
            <a:ext cx="129614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812360" y="1340768"/>
            <a:ext cx="936104" cy="307777"/>
          </a:xfrm>
          <a:prstGeom prst="rect">
            <a:avLst/>
          </a:prstGeom>
          <a:noFill/>
        </p:spPr>
        <p:txBody>
          <a:bodyPr wrap="square" rtlCol="0">
            <a:spAutoFit/>
          </a:bodyPr>
          <a:lstStyle/>
          <a:p>
            <a:r>
              <a:rPr lang="fr-FR" sz="1400" dirty="0">
                <a:solidFill>
                  <a:schemeClr val="bg1"/>
                </a:solidFill>
              </a:rPr>
              <a:t>0,90 m</a:t>
            </a:r>
          </a:p>
        </p:txBody>
      </p:sp>
      <p:cxnSp>
        <p:nvCxnSpPr>
          <p:cNvPr id="27" name="Connecteur droit avec flèche 26"/>
          <p:cNvCxnSpPr/>
          <p:nvPr/>
        </p:nvCxnSpPr>
        <p:spPr>
          <a:xfrm flipH="1">
            <a:off x="7236296" y="1844824"/>
            <a:ext cx="129614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7596336" y="1876903"/>
            <a:ext cx="936104" cy="307777"/>
          </a:xfrm>
          <a:prstGeom prst="rect">
            <a:avLst/>
          </a:prstGeom>
          <a:noFill/>
        </p:spPr>
        <p:txBody>
          <a:bodyPr wrap="square" rtlCol="0">
            <a:spAutoFit/>
          </a:bodyPr>
          <a:lstStyle/>
          <a:p>
            <a:r>
              <a:rPr lang="fr-FR" sz="1400" dirty="0">
                <a:solidFill>
                  <a:schemeClr val="bg1"/>
                </a:solidFill>
              </a:rPr>
              <a:t>2,99 m</a:t>
            </a:r>
          </a:p>
        </p:txBody>
      </p:sp>
      <p:cxnSp>
        <p:nvCxnSpPr>
          <p:cNvPr id="9220" name="Connecteur droit avec flèche 9219"/>
          <p:cNvCxnSpPr/>
          <p:nvPr/>
        </p:nvCxnSpPr>
        <p:spPr>
          <a:xfrm flipH="1">
            <a:off x="7291716" y="3821454"/>
            <a:ext cx="540060" cy="22718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6804248" y="4957375"/>
            <a:ext cx="936104" cy="307777"/>
          </a:xfrm>
          <a:prstGeom prst="rect">
            <a:avLst/>
          </a:prstGeom>
          <a:noFill/>
        </p:spPr>
        <p:txBody>
          <a:bodyPr wrap="square" rtlCol="0">
            <a:spAutoFit/>
          </a:bodyPr>
          <a:lstStyle/>
          <a:p>
            <a:r>
              <a:rPr lang="fr-FR" sz="1400" dirty="0">
                <a:solidFill>
                  <a:schemeClr val="bg1"/>
                </a:solidFill>
              </a:rPr>
              <a:t>6,75 m</a:t>
            </a:r>
          </a:p>
        </p:txBody>
      </p:sp>
      <p:sp>
        <p:nvSpPr>
          <p:cNvPr id="9222" name="Arc 9221"/>
          <p:cNvSpPr/>
          <p:nvPr/>
        </p:nvSpPr>
        <p:spPr>
          <a:xfrm rot="10800000">
            <a:off x="5436096" y="1700803"/>
            <a:ext cx="3744416" cy="4392491"/>
          </a:xfrm>
          <a:prstGeom prst="arc">
            <a:avLst>
              <a:gd name="adj1" fmla="val 16210676"/>
              <a:gd name="adj2" fmla="val 5305394"/>
            </a:avLst>
          </a:prstGeom>
          <a:noFill/>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Espace réservé du pied de page 1"/>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20219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6"/>
                                        </p:tgtEl>
                                        <p:attrNameLst>
                                          <p:attrName>style.visibility</p:attrName>
                                        </p:attrNameLst>
                                      </p:cBhvr>
                                      <p:to>
                                        <p:strVal val="visible"/>
                                      </p:to>
                                    </p:set>
                                    <p:animEffect transition="in" filter="circle(in)">
                                      <p:cBhvr>
                                        <p:cTn id="7" dur="2000"/>
                                        <p:tgtEl>
                                          <p:spTgt spid="92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ircle(in)">
                                      <p:cBhvr>
                                        <p:cTn id="31" dur="2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220"/>
                                        </p:tgtEl>
                                        <p:attrNameLst>
                                          <p:attrName>style.visibility</p:attrName>
                                        </p:attrNameLst>
                                      </p:cBhvr>
                                      <p:to>
                                        <p:strVal val="visible"/>
                                      </p:to>
                                    </p:set>
                                    <p:animEffect transition="in" filter="barn(inVertical)">
                                      <p:cBhvr>
                                        <p:cTn id="42" dur="500"/>
                                        <p:tgtEl>
                                          <p:spTgt spid="92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222"/>
                                        </p:tgtEl>
                                        <p:attrNameLst>
                                          <p:attrName>style.visibility</p:attrName>
                                        </p:attrNameLst>
                                      </p:cBhvr>
                                      <p:to>
                                        <p:strVal val="visible"/>
                                      </p:to>
                                    </p:set>
                                    <p:animEffect transition="in" filter="wipe(down)">
                                      <p:cBhvr>
                                        <p:cTn id="5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38" grpId="0"/>
      <p:bldP spid="92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43608" y="2708920"/>
            <a:ext cx="7056784" cy="1323439"/>
          </a:xfrm>
          <a:prstGeom prst="rect">
            <a:avLst/>
          </a:prstGeom>
          <a:noFill/>
        </p:spPr>
        <p:txBody>
          <a:bodyPr wrap="square" rtlCol="0">
            <a:spAutoFit/>
          </a:bodyPr>
          <a:lstStyle/>
          <a:p>
            <a:pPr algn="ctr"/>
            <a:r>
              <a:rPr lang="fr-FR" sz="4000" dirty="0"/>
              <a:t>VIOLATIONS EN SITUATION DES LANCERS FRANCS</a:t>
            </a:r>
          </a:p>
        </p:txBody>
      </p:sp>
      <p:sp>
        <p:nvSpPr>
          <p:cNvPr id="2" name="Espace réservé du pied de page 1"/>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148540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DA\Desktop\zone restric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88" y="404664"/>
            <a:ext cx="7992888" cy="6048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DA\Desktop\pann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282" y="0"/>
            <a:ext cx="1953690" cy="1701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ADA\Desktop\tire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480" y="3004941"/>
            <a:ext cx="446432" cy="1288155"/>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isocèle 3"/>
          <p:cNvSpPr/>
          <p:nvPr/>
        </p:nvSpPr>
        <p:spPr>
          <a:xfrm rot="2086877">
            <a:off x="1852158" y="4611076"/>
            <a:ext cx="504056"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p:cNvSpPr/>
          <p:nvPr/>
        </p:nvSpPr>
        <p:spPr>
          <a:xfrm>
            <a:off x="5956740" y="1714899"/>
            <a:ext cx="491981" cy="395808"/>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p:cNvSpPr/>
          <p:nvPr/>
        </p:nvSpPr>
        <p:spPr>
          <a:xfrm rot="10800000">
            <a:off x="5970593" y="5295645"/>
            <a:ext cx="491984" cy="337983"/>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p:cNvSpPr/>
          <p:nvPr/>
        </p:nvSpPr>
        <p:spPr>
          <a:xfrm rot="2793665">
            <a:off x="899592" y="2612148"/>
            <a:ext cx="576064"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p:nvSpPr>
        <p:spPr>
          <a:xfrm rot="10800000">
            <a:off x="6927801" y="5295647"/>
            <a:ext cx="504057" cy="33798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0800000">
            <a:off x="5220072" y="5288762"/>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a:off x="6876256" y="1760280"/>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p:cNvSpPr/>
          <p:nvPr/>
        </p:nvSpPr>
        <p:spPr>
          <a:xfrm rot="2086877">
            <a:off x="1852159" y="3318185"/>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p:cNvSpPr/>
          <p:nvPr/>
        </p:nvSpPr>
        <p:spPr>
          <a:xfrm rot="2086877">
            <a:off x="2470167" y="1148193"/>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4" name="Picture 2" descr="E:\daddalah\LAHCEN\documents\IMAGE GIF 1\5.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288" y="2846174"/>
            <a:ext cx="384532" cy="38453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2"/>
          <p:cNvCxnSpPr/>
          <p:nvPr/>
        </p:nvCxnSpPr>
        <p:spPr>
          <a:xfrm>
            <a:off x="4716016" y="1701044"/>
            <a:ext cx="27363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a:off x="4860032" y="1760280"/>
            <a:ext cx="0" cy="34486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427984" y="1760280"/>
            <a:ext cx="504056" cy="369332"/>
          </a:xfrm>
          <a:prstGeom prst="rect">
            <a:avLst/>
          </a:prstGeom>
          <a:noFill/>
        </p:spPr>
        <p:txBody>
          <a:bodyPr wrap="square" rtlCol="0">
            <a:spAutoFit/>
          </a:bodyPr>
          <a:lstStyle/>
          <a:p>
            <a:r>
              <a:rPr lang="fr-FR" dirty="0">
                <a:solidFill>
                  <a:schemeClr val="bg1"/>
                </a:solidFill>
              </a:rPr>
              <a:t>1m</a:t>
            </a:r>
          </a:p>
        </p:txBody>
      </p:sp>
      <p:sp>
        <p:nvSpPr>
          <p:cNvPr id="2" name="Espace réservé du pied de page 1"/>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186575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5.55556E-7 7.40741E-7 L 0.01424 -0.17083 " pathEditMode="relative" rAng="0" ptsTypes="AA">
                                      <p:cBhvr>
                                        <p:cTn id="6" dur="2000" fill="hold"/>
                                        <p:tgtEl>
                                          <p:spTgt spid="11"/>
                                        </p:tgtEl>
                                        <p:attrNameLst>
                                          <p:attrName>ppt_x</p:attrName>
                                          <p:attrName>ppt_y</p:attrName>
                                        </p:attrNameLst>
                                      </p:cBhvr>
                                      <p:rCtr x="712" y="-8542"/>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1.66667E-6 4.44444E-6 L 0.45712 -0.33149 " pathEditMode="relative" rAng="0" ptsTypes="AA">
                                      <p:cBhvr>
                                        <p:cTn id="10" dur="2000" fill="hold"/>
                                        <p:tgtEl>
                                          <p:spTgt spid="3074"/>
                                        </p:tgtEl>
                                        <p:attrNameLst>
                                          <p:attrName>ppt_x</p:attrName>
                                          <p:attrName>ppt_y</p:attrName>
                                        </p:attrNameLst>
                                      </p:cBhvr>
                                      <p:rCtr x="22847" y="-1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DA\Desktop\zone restric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88" y="404664"/>
            <a:ext cx="7992888" cy="6048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DA\Desktop\pann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282" y="0"/>
            <a:ext cx="1953690" cy="1701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ADA\Desktop\tire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480" y="3004941"/>
            <a:ext cx="446432" cy="1288155"/>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isocèle 3"/>
          <p:cNvSpPr/>
          <p:nvPr/>
        </p:nvSpPr>
        <p:spPr>
          <a:xfrm rot="2086877">
            <a:off x="1852158" y="4611076"/>
            <a:ext cx="504056"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p:cNvSpPr/>
          <p:nvPr/>
        </p:nvSpPr>
        <p:spPr>
          <a:xfrm>
            <a:off x="5956740" y="1714899"/>
            <a:ext cx="491981" cy="395808"/>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p:cNvSpPr/>
          <p:nvPr/>
        </p:nvSpPr>
        <p:spPr>
          <a:xfrm rot="10800000">
            <a:off x="6012158" y="5295645"/>
            <a:ext cx="491984" cy="337983"/>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p:cNvSpPr/>
          <p:nvPr/>
        </p:nvSpPr>
        <p:spPr>
          <a:xfrm rot="2793665">
            <a:off x="899592" y="2612148"/>
            <a:ext cx="576064"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p:nvSpPr>
        <p:spPr>
          <a:xfrm rot="10800000">
            <a:off x="6927801" y="5295647"/>
            <a:ext cx="504057" cy="33798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0800000">
            <a:off x="5220072" y="5288762"/>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a:off x="6876256" y="1760280"/>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p:cNvSpPr/>
          <p:nvPr/>
        </p:nvSpPr>
        <p:spPr>
          <a:xfrm rot="2086877">
            <a:off x="1852159" y="3318185"/>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p:cNvSpPr/>
          <p:nvPr/>
        </p:nvSpPr>
        <p:spPr>
          <a:xfrm rot="2086877">
            <a:off x="2470167" y="1148193"/>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8" name="Picture 2" descr="E:\daddalah\LAHCEN\documents\IMAGE GIF 1\5.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6696" y="2900097"/>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32493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2" presetClass="path" presetSubtype="0" accel="50000" decel="50000" fill="hold" grpId="0" nodeType="clickEffect">
                                  <p:stCondLst>
                                    <p:cond delay="0"/>
                                  </p:stCondLst>
                                  <p:childTnLst>
                                    <p:animMotion origin="layout" path="M 0.00278 0.01111 L 0.00937 0.01111 L 0.00937 0.03495 L 0.01614 0.03495 L 0.01614 0.05902 L 0.02292 0.05902 L 0.02292 0.08287 L 0.02951 0.08287 L 0.02951 0.10694 L 0.03628 0.10694 L 0.03628 0.13078 L 0.04305 0.13078 L 0.04305 0.15486 L 0.05 0.15486 L 0.05 0.17916 " pathEditMode="relative" rAng="0" ptsTypes="FFFFFFFFFFFFFFF">
                                      <p:cBhvr>
                                        <p:cTn id="6" dur="2000" fill="hold"/>
                                        <p:tgtEl>
                                          <p:spTgt spid="8"/>
                                        </p:tgtEl>
                                        <p:attrNameLst>
                                          <p:attrName>ppt_x</p:attrName>
                                          <p:attrName>ppt_y</p:attrName>
                                        </p:attrNameLst>
                                      </p:cBhvr>
                                      <p:rCtr x="2361" y="8403"/>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2.22222E-6 -4.44444E-6 L 0.44462 -0.33912 " pathEditMode="relative" rAng="0" ptsTypes="AA">
                                      <p:cBhvr>
                                        <p:cTn id="10" dur="2000" fill="hold"/>
                                        <p:tgtEl>
                                          <p:spTgt spid="4098"/>
                                        </p:tgtEl>
                                        <p:attrNameLst>
                                          <p:attrName>ppt_x</p:attrName>
                                          <p:attrName>ppt_y</p:attrName>
                                        </p:attrNameLst>
                                      </p:cBhvr>
                                      <p:rCtr x="22222" y="-1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DA\Desktop\zone restric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88" y="404664"/>
            <a:ext cx="7992888" cy="6048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DA\Desktop\pann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282" y="0"/>
            <a:ext cx="1953690" cy="1701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ADA\Desktop\tire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7072" y="3068960"/>
            <a:ext cx="373207" cy="1076867"/>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isocèle 3"/>
          <p:cNvSpPr/>
          <p:nvPr/>
        </p:nvSpPr>
        <p:spPr>
          <a:xfrm rot="2086877">
            <a:off x="1852158" y="4611076"/>
            <a:ext cx="504056"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p:cNvSpPr/>
          <p:nvPr/>
        </p:nvSpPr>
        <p:spPr>
          <a:xfrm>
            <a:off x="5956740" y="1714899"/>
            <a:ext cx="491981" cy="395808"/>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p:cNvSpPr/>
          <p:nvPr/>
        </p:nvSpPr>
        <p:spPr>
          <a:xfrm rot="10800000">
            <a:off x="6012158" y="5295645"/>
            <a:ext cx="491984" cy="337983"/>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p:cNvSpPr/>
          <p:nvPr/>
        </p:nvSpPr>
        <p:spPr>
          <a:xfrm rot="2793665">
            <a:off x="899592" y="2612148"/>
            <a:ext cx="576064"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p:nvSpPr>
        <p:spPr>
          <a:xfrm rot="10800000">
            <a:off x="6927801" y="5295647"/>
            <a:ext cx="504057" cy="33798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0800000">
            <a:off x="5220072" y="5288762"/>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a:off x="6876256" y="1760280"/>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p:cNvSpPr/>
          <p:nvPr/>
        </p:nvSpPr>
        <p:spPr>
          <a:xfrm rot="2086877">
            <a:off x="1852159" y="3318185"/>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p:cNvSpPr/>
          <p:nvPr/>
        </p:nvSpPr>
        <p:spPr>
          <a:xfrm rot="2086877">
            <a:off x="2470167" y="1148193"/>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2" name="Picture 2" descr="E:\daddalah\LAHCEN\documents\IMAGE GIF 1\5.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63675" y="2878460"/>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32493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2" presetClass="path" presetSubtype="0" accel="50000" decel="50000" fill="hold" grpId="0" nodeType="clickEffect">
                                  <p:stCondLst>
                                    <p:cond delay="0"/>
                                  </p:stCondLst>
                                  <p:childTnLst>
                                    <p:animMotion origin="layout" path="M -0.00035 -0.00046 L -0.00243 -0.03148 L 0.00503 -0.03241 L 0.00295 -0.06412 L 0.01042 -0.06505 L 0.00816 -0.09699 L 0.01545 -0.09769 L 0.01337 -0.1294 L 0.02066 -0.13032 L 0.01858 -0.16227 L 0.02587 -0.1632 L 0.02378 -0.19468 L 0.03108 -0.1956 L 0.02899 -0.22755 L 0.03628 -0.22847 " pathEditMode="relative" rAng="15897480" ptsTypes="FFFFFFFFFFFFFFF">
                                      <p:cBhvr>
                                        <p:cTn id="6" dur="2000" fill="hold"/>
                                        <p:tgtEl>
                                          <p:spTgt spid="11"/>
                                        </p:tgtEl>
                                        <p:attrNameLst>
                                          <p:attrName>ppt_x</p:attrName>
                                          <p:attrName>ppt_y</p:attrName>
                                        </p:attrNameLst>
                                      </p:cBhvr>
                                      <p:rCtr x="1840" y="-11389"/>
                                    </p:animMotion>
                                  </p:childTnLst>
                                </p:cTn>
                              </p:par>
                              <p:par>
                                <p:cTn id="7" presetID="62" presetClass="path" presetSubtype="0" accel="50000" decel="50000" fill="hold" grpId="0" nodeType="withEffect">
                                  <p:stCondLst>
                                    <p:cond delay="0"/>
                                  </p:stCondLst>
                                  <p:childTnLst>
                                    <p:animMotion origin="layout" path="M 1.38889E-6 4.81481E-6 L 0.01771 4.81481E-6 L 0.01771 0.03611 L 0.03542 0.03611 L 0.03542 0.07222 L 0.0533 0.07222 L 0.0533 0.10833 L 0.07101 0.10833 L 0.07101 0.14444 L 0.08889 0.14444 L 0.08889 0.18055 L 0.1066 0.18055 L 0.1066 0.21666 L 0.12448 0.21666 L 0.12448 0.25277 " pathEditMode="relative" rAng="0" ptsTypes="FFFFFFFFFFFFFFF">
                                      <p:cBhvr>
                                        <p:cTn id="8" dur="2000" fill="hold"/>
                                        <p:tgtEl>
                                          <p:spTgt spid="8"/>
                                        </p:tgtEl>
                                        <p:attrNameLst>
                                          <p:attrName>ppt_x</p:attrName>
                                          <p:attrName>ppt_y</p:attrName>
                                        </p:attrNameLst>
                                      </p:cBhvr>
                                      <p:rCtr x="6215" y="12639"/>
                                    </p:animMotion>
                                  </p:childTnLst>
                                </p:cTn>
                              </p:par>
                            </p:childTnLst>
                          </p:cTn>
                        </p:par>
                      </p:childTnLst>
                    </p:cTn>
                  </p:par>
                  <p:par>
                    <p:cTn id="9" fill="hold">
                      <p:stCondLst>
                        <p:cond delay="indefinite"/>
                      </p:stCondLst>
                      <p:childTnLst>
                        <p:par>
                          <p:cTn id="10" fill="hold">
                            <p:stCondLst>
                              <p:cond delay="0"/>
                            </p:stCondLst>
                            <p:childTnLst>
                              <p:par>
                                <p:cTn id="11" presetID="56" presetClass="path" presetSubtype="0" accel="50000" decel="50000" fill="hold" nodeType="clickEffect">
                                  <p:stCondLst>
                                    <p:cond delay="0"/>
                                  </p:stCondLst>
                                  <p:childTnLst>
                                    <p:animMotion origin="layout" path="M -2.77778E-6 -3.7037E-6 L 0.45469 -0.33588 " pathEditMode="relative" rAng="0" ptsTypes="AA">
                                      <p:cBhvr>
                                        <p:cTn id="12" dur="2000" fill="hold"/>
                                        <p:tgtEl>
                                          <p:spTgt spid="5122"/>
                                        </p:tgtEl>
                                        <p:attrNameLst>
                                          <p:attrName>ppt_x</p:attrName>
                                          <p:attrName>ppt_y</p:attrName>
                                        </p:attrNameLst>
                                      </p:cBhvr>
                                      <p:rCtr x="22726" y="-16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DA\Desktop\zone restric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88" y="404664"/>
            <a:ext cx="7992888" cy="6048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DA\Desktop\pann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282" y="0"/>
            <a:ext cx="1953690" cy="1701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ADA\Desktop\tire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480" y="3004941"/>
            <a:ext cx="446432" cy="1288155"/>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isocèle 3"/>
          <p:cNvSpPr/>
          <p:nvPr/>
        </p:nvSpPr>
        <p:spPr>
          <a:xfrm rot="2086877">
            <a:off x="1852158" y="4611076"/>
            <a:ext cx="504056"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p:cNvSpPr/>
          <p:nvPr/>
        </p:nvSpPr>
        <p:spPr>
          <a:xfrm>
            <a:off x="5956740" y="1714899"/>
            <a:ext cx="491981" cy="395808"/>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p:cNvSpPr/>
          <p:nvPr/>
        </p:nvSpPr>
        <p:spPr>
          <a:xfrm rot="10800000">
            <a:off x="6012158" y="5295645"/>
            <a:ext cx="491984" cy="337983"/>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p:cNvSpPr/>
          <p:nvPr/>
        </p:nvSpPr>
        <p:spPr>
          <a:xfrm rot="2793665">
            <a:off x="899592" y="2612148"/>
            <a:ext cx="576064"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p:nvSpPr>
        <p:spPr>
          <a:xfrm rot="10800000">
            <a:off x="6927801" y="5295647"/>
            <a:ext cx="504057" cy="33798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0800000">
            <a:off x="5220072" y="5288762"/>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a:off x="6876256" y="1760280"/>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p:cNvSpPr/>
          <p:nvPr/>
        </p:nvSpPr>
        <p:spPr>
          <a:xfrm rot="2086877">
            <a:off x="1852159" y="3318185"/>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p:cNvSpPr/>
          <p:nvPr/>
        </p:nvSpPr>
        <p:spPr>
          <a:xfrm rot="2086877">
            <a:off x="2470167" y="1148193"/>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Arc plein 15"/>
          <p:cNvSpPr/>
          <p:nvPr/>
        </p:nvSpPr>
        <p:spPr>
          <a:xfrm rot="16200000">
            <a:off x="2659716" y="1084668"/>
            <a:ext cx="5191076" cy="5114211"/>
          </a:xfrm>
          <a:prstGeom prst="blockArc">
            <a:avLst>
              <a:gd name="adj1" fmla="val 10424739"/>
              <a:gd name="adj2" fmla="val 308707"/>
              <a:gd name="adj3" fmla="val 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7170" name="Picture 2" descr="E:\daddalah\LAHCEN\documents\IMAGE GIF 1\5.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89412" y="2784764"/>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32493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path" presetSubtype="0" accel="50000" decel="50000" fill="hold" grpId="0" nodeType="clickEffect">
                                  <p:stCondLst>
                                    <p:cond delay="0"/>
                                  </p:stCondLst>
                                  <p:childTnLst>
                                    <p:animMotion origin="layout" path="M -4.72222E-6 -1.48148E-6 C -4.72222E-6 0.03496 0.02917 0.06204 0.06476 0.06204 C 0.10157 0.06204 0.13091 0.03496 0.13091 -1.48148E-6 C 0.13091 -0.03495 0.16025 -0.06204 0.19705 -0.06204 C 0.23264 -0.06204 0.26216 -0.03495 0.26216 -1.48148E-6 " pathEditMode="relative" rAng="0" ptsTypes="fffff">
                                      <p:cBhvr>
                                        <p:cTn id="6" dur="2000" fill="hold"/>
                                        <p:tgtEl>
                                          <p:spTgt spid="4"/>
                                        </p:tgtEl>
                                        <p:attrNameLst>
                                          <p:attrName>ppt_x</p:attrName>
                                          <p:attrName>ppt_y</p:attrName>
                                        </p:attrNameLst>
                                      </p:cBhvr>
                                      <p:rCtr x="13108" y="0"/>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1.94444E-6 3.7037E-6 L 0.40156 -0.31181 " pathEditMode="relative" rAng="0" ptsTypes="AA">
                                      <p:cBhvr>
                                        <p:cTn id="10" dur="2000" fill="hold"/>
                                        <p:tgtEl>
                                          <p:spTgt spid="7170"/>
                                        </p:tgtEl>
                                        <p:attrNameLst>
                                          <p:attrName>ppt_x</p:attrName>
                                          <p:attrName>ppt_y</p:attrName>
                                        </p:attrNameLst>
                                      </p:cBhvr>
                                      <p:rCtr x="20069" y="-1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404664"/>
            <a:ext cx="7772400" cy="406400"/>
          </a:xfrm>
        </p:spPr>
        <p:txBody>
          <a:bodyPr>
            <a:normAutofit fontScale="90000"/>
          </a:bodyPr>
          <a:lstStyle/>
          <a:p>
            <a:pPr algn="ctr"/>
            <a:r>
              <a:rPr lang="fr-FR" sz="2800" b="1" dirty="0"/>
              <a:t>INTRODUCTION</a:t>
            </a: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ZoneTexte 2"/>
          <p:cNvSpPr txBox="1"/>
          <p:nvPr/>
        </p:nvSpPr>
        <p:spPr>
          <a:xfrm>
            <a:off x="467544" y="1340768"/>
            <a:ext cx="8064896" cy="4801314"/>
          </a:xfrm>
          <a:prstGeom prst="rect">
            <a:avLst/>
          </a:prstGeom>
          <a:noFill/>
        </p:spPr>
        <p:txBody>
          <a:bodyPr wrap="square" rtlCol="0">
            <a:spAutoFit/>
          </a:bodyPr>
          <a:lstStyle/>
          <a:p>
            <a:pPr algn="just"/>
            <a:r>
              <a:rPr lang="fr-FR" sz="2400" b="1" dirty="0">
                <a:latin typeface="Aharoni" pitchFamily="2" charset="-79"/>
                <a:cs typeface="Aharoni" pitchFamily="2" charset="-79"/>
              </a:rPr>
              <a:t>Le code de jeu (règlement) au Basket-Ball est établi par la plus grande instance du basket mondial, la FIBA.</a:t>
            </a:r>
            <a:br>
              <a:rPr lang="fr-FR" sz="2400" b="1" dirty="0">
                <a:latin typeface="Aharoni" pitchFamily="2" charset="-79"/>
                <a:cs typeface="Aharoni" pitchFamily="2" charset="-79"/>
              </a:rPr>
            </a:br>
            <a:r>
              <a:rPr lang="fr-FR" sz="2400" b="1" dirty="0">
                <a:latin typeface="Aharoni" pitchFamily="2" charset="-79"/>
                <a:cs typeface="Aharoni" pitchFamily="2" charset="-79"/>
              </a:rPr>
              <a:t>Il est la base officielle sur laquelle reposent toutes les compétitions mondiales officielles.</a:t>
            </a:r>
            <a:br>
              <a:rPr lang="fr-FR" sz="2400" b="1" dirty="0">
                <a:latin typeface="Aharoni" pitchFamily="2" charset="-79"/>
                <a:cs typeface="Aharoni" pitchFamily="2" charset="-79"/>
              </a:rPr>
            </a:br>
            <a:r>
              <a:rPr lang="fr-FR" sz="2400" b="1" dirty="0">
                <a:latin typeface="Aharoni" pitchFamily="2" charset="-79"/>
                <a:cs typeface="Aharoni" pitchFamily="2" charset="-79"/>
              </a:rPr>
              <a:t>Un ajustement ou un changement de règles n'est mis en application en principe qu'après une phase finale de jeux olympiques.</a:t>
            </a:r>
            <a:br>
              <a:rPr lang="fr-FR" sz="2400" b="1" dirty="0">
                <a:latin typeface="Aharoni" pitchFamily="2" charset="-79"/>
                <a:cs typeface="Aharoni" pitchFamily="2" charset="-79"/>
              </a:rPr>
            </a:br>
            <a:r>
              <a:rPr lang="fr-FR" sz="2400" b="1" dirty="0">
                <a:latin typeface="Aharoni" pitchFamily="2" charset="-79"/>
                <a:cs typeface="Aharoni" pitchFamily="2" charset="-79"/>
              </a:rPr>
              <a:t>La dernière datait de </a:t>
            </a:r>
            <a:r>
              <a:rPr lang="fr-FR" sz="2400" b="1" dirty="0">
                <a:solidFill>
                  <a:srgbClr val="FF0000"/>
                </a:solidFill>
                <a:latin typeface="Aharoni" pitchFamily="2" charset="-79"/>
                <a:cs typeface="Aharoni" pitchFamily="2" charset="-79"/>
              </a:rPr>
              <a:t>2010</a:t>
            </a:r>
            <a:r>
              <a:rPr lang="fr-FR" sz="2400" b="1" dirty="0">
                <a:latin typeface="Aharoni" pitchFamily="2" charset="-79"/>
                <a:cs typeface="Aharoni" pitchFamily="2" charset="-79"/>
              </a:rPr>
              <a:t>, un délai avait été laissé aux fédérations pour s'adapter.</a:t>
            </a:r>
            <a:endParaRPr lang="fr-FR" sz="2400" dirty="0">
              <a:latin typeface="Aharoni" pitchFamily="2" charset="-79"/>
              <a:cs typeface="Aharoni" pitchFamily="2" charset="-79"/>
            </a:endParaRPr>
          </a:p>
          <a:p>
            <a:pPr algn="just"/>
            <a:r>
              <a:rPr lang="fr-FR" sz="2400" b="1" dirty="0">
                <a:latin typeface="Aharoni" pitchFamily="2" charset="-79"/>
                <a:cs typeface="Aharoni" pitchFamily="2" charset="-79"/>
              </a:rPr>
              <a:t>Ces changements de règles sont souvent calquées sur le règlement américain de la NBA.</a:t>
            </a:r>
          </a:p>
          <a:p>
            <a:pPr algn="just"/>
            <a:r>
              <a:rPr lang="fr-FR" sz="2400" b="1" dirty="0">
                <a:latin typeface="Aharoni" pitchFamily="2" charset="-79"/>
                <a:cs typeface="Aharoni" pitchFamily="2" charset="-79"/>
              </a:rPr>
              <a:t>Bref le basket évolue avec son époque.</a:t>
            </a:r>
          </a:p>
          <a:p>
            <a:endParaRPr lang="fr-FR" dirty="0"/>
          </a:p>
        </p:txBody>
      </p:sp>
      <p:sp>
        <p:nvSpPr>
          <p:cNvPr id="5" name="Espace réservé du pied de page 4"/>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734683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DA\Desktop\zone restric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88" y="404664"/>
            <a:ext cx="7992888" cy="6048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DA\Desktop\pann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282" y="0"/>
            <a:ext cx="1953690" cy="1701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ADA\Desktop\tire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480" y="3004941"/>
            <a:ext cx="446432" cy="1288155"/>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isocèle 3"/>
          <p:cNvSpPr/>
          <p:nvPr/>
        </p:nvSpPr>
        <p:spPr>
          <a:xfrm rot="2086877">
            <a:off x="1852158" y="4611076"/>
            <a:ext cx="504056"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p:cNvSpPr/>
          <p:nvPr/>
        </p:nvSpPr>
        <p:spPr>
          <a:xfrm>
            <a:off x="5956740" y="1714899"/>
            <a:ext cx="491981" cy="395808"/>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p:cNvSpPr/>
          <p:nvPr/>
        </p:nvSpPr>
        <p:spPr>
          <a:xfrm rot="10800000">
            <a:off x="6012158" y="5295645"/>
            <a:ext cx="491984" cy="337983"/>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p:cNvSpPr/>
          <p:nvPr/>
        </p:nvSpPr>
        <p:spPr>
          <a:xfrm rot="2793665">
            <a:off x="1881325" y="1328634"/>
            <a:ext cx="576064" cy="46805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p:nvSpPr>
        <p:spPr>
          <a:xfrm rot="10800000">
            <a:off x="6927801" y="5295647"/>
            <a:ext cx="504057" cy="33798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p:cNvSpPr/>
          <p:nvPr/>
        </p:nvSpPr>
        <p:spPr>
          <a:xfrm rot="10800000">
            <a:off x="5220072" y="5288762"/>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p:cNvSpPr/>
          <p:nvPr/>
        </p:nvSpPr>
        <p:spPr>
          <a:xfrm>
            <a:off x="6876256" y="1760280"/>
            <a:ext cx="504056" cy="344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p:cNvSpPr/>
          <p:nvPr/>
        </p:nvSpPr>
        <p:spPr>
          <a:xfrm rot="2086877">
            <a:off x="2132544" y="3769377"/>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p:cNvSpPr/>
          <p:nvPr/>
        </p:nvSpPr>
        <p:spPr>
          <a:xfrm rot="2086877">
            <a:off x="2636168" y="958579"/>
            <a:ext cx="504056" cy="4680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Arc plein 15"/>
          <p:cNvSpPr/>
          <p:nvPr/>
        </p:nvSpPr>
        <p:spPr>
          <a:xfrm rot="16200000">
            <a:off x="2659716" y="1084668"/>
            <a:ext cx="5191076" cy="5114211"/>
          </a:xfrm>
          <a:prstGeom prst="blockArc">
            <a:avLst>
              <a:gd name="adj1" fmla="val 10424739"/>
              <a:gd name="adj2" fmla="val 308707"/>
              <a:gd name="adj3" fmla="val 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2050" name="Picture 2" descr="E:\daddalah\LAHCEN\documents\IMAGE GIF 1\5.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42928" y="2780928"/>
            <a:ext cx="453008" cy="45300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7336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grpId="0" nodeType="clickEffect">
                                  <p:stCondLst>
                                    <p:cond delay="0"/>
                                  </p:stCondLst>
                                  <p:childTnLst>
                                    <p:animMotion origin="layout" path="M -0.02066 0.09399 C -0.02066 0.05903 -0.00191 0.03195 0.02101 0.03195 C 0.04462 0.03195 0.06355 0.05903 0.06355 0.09399 C 0.06355 0.12894 0.0823 0.15602 0.10591 0.15602 C 0.12882 0.15602 0.14775 0.12894 0.14775 0.09399 " pathEditMode="relative" rAng="0" ptsTypes="fffff">
                                      <p:cBhvr>
                                        <p:cTn id="6" dur="2000" fill="hold"/>
                                        <p:tgtEl>
                                          <p:spTgt spid="14"/>
                                        </p:tgtEl>
                                        <p:attrNameLst>
                                          <p:attrName>ppt_x</p:attrName>
                                          <p:attrName>ppt_y</p:attrName>
                                        </p:attrNameLst>
                                      </p:cBhvr>
                                      <p:rCtr x="8420" y="0"/>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2.77778E-7 4.07407E-6 L 0.44219 -0.3375 " pathEditMode="relative" rAng="0" ptsTypes="AA">
                                      <p:cBhvr>
                                        <p:cTn id="10" dur="2000" fill="hold"/>
                                        <p:tgtEl>
                                          <p:spTgt spid="2050"/>
                                        </p:tgtEl>
                                        <p:attrNameLst>
                                          <p:attrName>ppt_x</p:attrName>
                                          <p:attrName>ppt_y</p:attrName>
                                        </p:attrNameLst>
                                      </p:cBhvr>
                                      <p:rCtr x="22101" y="-1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DA\Desktop\zone restric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7992888" cy="6048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DA\Desktop\pann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282" y="0"/>
            <a:ext cx="1953690" cy="1701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ADA\Desktop\tire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3004941"/>
            <a:ext cx="446432" cy="1288155"/>
          </a:xfrm>
          <a:prstGeom prst="rect">
            <a:avLst/>
          </a:prstGeom>
          <a:noFill/>
          <a:extLst>
            <a:ext uri="{909E8E84-426E-40DD-AFC4-6F175D3DCCD1}">
              <a14:hiddenFill xmlns:a14="http://schemas.microsoft.com/office/drawing/2010/main">
                <a:solidFill>
                  <a:srgbClr val="FFFFFF"/>
                </a:solidFill>
              </a14:hiddenFill>
            </a:ext>
          </a:extLst>
        </p:spPr>
      </p:pic>
      <p:sp>
        <p:nvSpPr>
          <p:cNvPr id="16" name="Arc plein 15"/>
          <p:cNvSpPr/>
          <p:nvPr/>
        </p:nvSpPr>
        <p:spPr>
          <a:xfrm rot="16200000">
            <a:off x="2371684" y="1084668"/>
            <a:ext cx="5191076" cy="5114211"/>
          </a:xfrm>
          <a:prstGeom prst="blockArc">
            <a:avLst>
              <a:gd name="adj1" fmla="val 10424739"/>
              <a:gd name="adj2" fmla="val 263687"/>
              <a:gd name="adj3" fmla="val 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2050" name="Picture 2" descr="C:\Users\DADA\Desktop\defenseu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2592994"/>
            <a:ext cx="407864" cy="1844118"/>
          </a:xfrm>
          <a:prstGeom prst="rect">
            <a:avLst/>
          </a:prstGeom>
          <a:solidFill>
            <a:schemeClr val="accent3">
              <a:lumMod val="40000"/>
              <a:lumOff val="60000"/>
              <a:alpha val="58000"/>
            </a:schemeClr>
          </a:solidFill>
        </p:spPr>
      </p:pic>
      <p:pic>
        <p:nvPicPr>
          <p:cNvPr id="17" name="Picture 4"/>
          <p:cNvPicPr>
            <a:picLocks noChangeAspect="1" noChangeArrowheads="1"/>
          </p:cNvPicPr>
          <p:nvPr/>
        </p:nvPicPr>
        <p:blipFill>
          <a:blip r:embed="rId6">
            <a:clrChange>
              <a:clrFrom>
                <a:srgbClr val="FFFFFF"/>
              </a:clrFrom>
              <a:clrTo>
                <a:srgbClr val="FFFFFF">
                  <a:alpha val="0"/>
                </a:srgbClr>
              </a:clrTo>
            </a:clrChange>
            <a:lum bright="-10000"/>
            <a:extLst>
              <a:ext uri="{28A0092B-C50C-407E-A947-70E740481C1C}">
                <a14:useLocalDpi xmlns:a14="http://schemas.microsoft.com/office/drawing/2010/main" val="0"/>
              </a:ext>
            </a:extLst>
          </a:blip>
          <a:srcRect l="74698" b="64275"/>
          <a:stretch>
            <a:fillRect/>
          </a:stretch>
        </p:blipFill>
        <p:spPr bwMode="auto">
          <a:xfrm>
            <a:off x="6156176" y="2617138"/>
            <a:ext cx="971377" cy="18199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daddalah\LAHCEN\documents\IMAGE GIF 1\5.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43756" y="2857501"/>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7336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8.33333E-7 -4.44444E-6 L 0.4474 -0.33287 " pathEditMode="relative" rAng="0" ptsTypes="AA">
                                      <p:cBhvr>
                                        <p:cTn id="6" dur="2000" fill="hold"/>
                                        <p:tgtEl>
                                          <p:spTgt spid="3"/>
                                        </p:tgtEl>
                                        <p:attrNameLst>
                                          <p:attrName>ppt_x</p:attrName>
                                          <p:attrName>ppt_y</p:attrName>
                                        </p:attrNameLst>
                                      </p:cBhvr>
                                      <p:rCtr x="22361" y="-16644"/>
                                    </p:animMotion>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6" presetClass="path" presetSubtype="0" accel="50000" decel="50000" fill="hold" nodeType="clickEffect">
                                  <p:stCondLst>
                                    <p:cond delay="0"/>
                                  </p:stCondLst>
                                  <p:childTnLst>
                                    <p:animMotion origin="layout" path="M 1.11111E-6 0.00394 L 0.04132 -1.85185E-6 " pathEditMode="relative" rAng="0" ptsTypes="AA">
                                      <p:cBhvr>
                                        <p:cTn id="17" dur="2000" fill="hold"/>
                                        <p:tgtEl>
                                          <p:spTgt spid="17"/>
                                        </p:tgtEl>
                                        <p:attrNameLst>
                                          <p:attrName>ppt_x</p:attrName>
                                          <p:attrName>ppt_y</p:attrName>
                                        </p:attrNameLst>
                                      </p:cBhvr>
                                      <p:rCtr x="2066" y="-208"/>
                                    </p:animMotion>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2050"/>
                                        </p:tgtEl>
                                        <p:attrNameLst>
                                          <p:attrName>r</p:attrName>
                                        </p:attrNameLst>
                                      </p:cBhvr>
                                    </p:animRot>
                                    <p:animRot by="-240000">
                                      <p:cBhvr>
                                        <p:cTn id="22" dur="200" fill="hold">
                                          <p:stCondLst>
                                            <p:cond delay="200"/>
                                          </p:stCondLst>
                                        </p:cTn>
                                        <p:tgtEl>
                                          <p:spTgt spid="2050"/>
                                        </p:tgtEl>
                                        <p:attrNameLst>
                                          <p:attrName>r</p:attrName>
                                        </p:attrNameLst>
                                      </p:cBhvr>
                                    </p:animRot>
                                    <p:animRot by="240000">
                                      <p:cBhvr>
                                        <p:cTn id="23" dur="200" fill="hold">
                                          <p:stCondLst>
                                            <p:cond delay="400"/>
                                          </p:stCondLst>
                                        </p:cTn>
                                        <p:tgtEl>
                                          <p:spTgt spid="2050"/>
                                        </p:tgtEl>
                                        <p:attrNameLst>
                                          <p:attrName>r</p:attrName>
                                        </p:attrNameLst>
                                      </p:cBhvr>
                                    </p:animRot>
                                    <p:animRot by="-240000">
                                      <p:cBhvr>
                                        <p:cTn id="24" dur="200" fill="hold">
                                          <p:stCondLst>
                                            <p:cond delay="600"/>
                                          </p:stCondLst>
                                        </p:cTn>
                                        <p:tgtEl>
                                          <p:spTgt spid="2050"/>
                                        </p:tgtEl>
                                        <p:attrNameLst>
                                          <p:attrName>r</p:attrName>
                                        </p:attrNameLst>
                                      </p:cBhvr>
                                    </p:animRot>
                                    <p:animRot by="120000">
                                      <p:cBhvr>
                                        <p:cTn id="25"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miCircle_reboun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5536" y="836712"/>
            <a:ext cx="8424936" cy="5760640"/>
          </a:xfrm>
        </p:spPr>
      </p:pic>
      <p:sp>
        <p:nvSpPr>
          <p:cNvPr id="2" name="Titre 1"/>
          <p:cNvSpPr>
            <a:spLocks noGrp="1"/>
          </p:cNvSpPr>
          <p:nvPr>
            <p:ph type="title"/>
          </p:nvPr>
        </p:nvSpPr>
        <p:spPr>
          <a:xfrm>
            <a:off x="457200" y="274638"/>
            <a:ext cx="8229600" cy="562074"/>
          </a:xfrm>
        </p:spPr>
        <p:txBody>
          <a:bodyPr>
            <a:normAutofit fontScale="90000"/>
          </a:bodyPr>
          <a:lstStyle/>
          <a:p>
            <a:r>
              <a:rPr lang="fr-FR" dirty="0"/>
              <a:t>Situation </a:t>
            </a:r>
            <a:r>
              <a:rPr lang="fr-FR" dirty="0" err="1"/>
              <a:t>védio</a:t>
            </a:r>
            <a:endParaRPr lang="fr-FR" dirty="0"/>
          </a:p>
        </p:txBody>
      </p:sp>
      <p:sp>
        <p:nvSpPr>
          <p:cNvPr id="3" name="Espace réservé du pied de page 2"/>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1822823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5360" y="2967335"/>
            <a:ext cx="6133281"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MERCI POUR VOTRE </a:t>
            </a:r>
          </a:p>
          <a:p>
            <a:pPr algn="ctr"/>
            <a:r>
              <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ATTENTION</a:t>
            </a:r>
          </a:p>
        </p:txBody>
      </p:sp>
      <p:sp>
        <p:nvSpPr>
          <p:cNvPr id="2" name="Espace réservé du pied de page 1"/>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30565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39552" y="188640"/>
            <a:ext cx="8229600" cy="678904"/>
          </a:xfrm>
        </p:spPr>
        <p:txBody>
          <a:bodyPr>
            <a:normAutofit fontScale="90000"/>
          </a:bodyPr>
          <a:lstStyle/>
          <a:p>
            <a:pPr algn="ctr"/>
            <a:r>
              <a:rPr lang="fr-FR" dirty="0"/>
              <a:t>SUITE INTRODUCTION</a:t>
            </a:r>
          </a:p>
        </p:txBody>
      </p:sp>
      <p:sp>
        <p:nvSpPr>
          <p:cNvPr id="4" name="Espace réservé du contenu 3"/>
          <p:cNvSpPr>
            <a:spLocks noGrp="1"/>
          </p:cNvSpPr>
          <p:nvPr>
            <p:ph idx="1"/>
          </p:nvPr>
        </p:nvSpPr>
        <p:spPr>
          <a:xfrm>
            <a:off x="323528" y="908720"/>
            <a:ext cx="8229600" cy="536848"/>
          </a:xfrm>
        </p:spPr>
        <p:txBody>
          <a:bodyPr>
            <a:normAutofit fontScale="92500" lnSpcReduction="20000"/>
          </a:bodyPr>
          <a:lstStyle/>
          <a:p>
            <a:r>
              <a:rPr lang="fr-FR" dirty="0"/>
              <a:t>QUAND PROPOSE -T- ON DES </a:t>
            </a:r>
            <a:r>
              <a:rPr lang="fr-FR" dirty="0" err="1"/>
              <a:t>MODIFICATION</a:t>
            </a:r>
            <a:r>
              <a:rPr lang="fr-FR" sz="3600" dirty="0" err="1"/>
              <a:t>s</a:t>
            </a:r>
            <a:r>
              <a:rPr lang="fr-FR" dirty="0"/>
              <a:t>?</a:t>
            </a:r>
          </a:p>
        </p:txBody>
      </p:sp>
      <p:sp>
        <p:nvSpPr>
          <p:cNvPr id="5" name="ZoneTexte 4"/>
          <p:cNvSpPr txBox="1"/>
          <p:nvPr/>
        </p:nvSpPr>
        <p:spPr>
          <a:xfrm>
            <a:off x="395536" y="1497558"/>
            <a:ext cx="8568952" cy="923330"/>
          </a:xfrm>
          <a:prstGeom prst="rect">
            <a:avLst/>
          </a:prstGeom>
          <a:noFill/>
        </p:spPr>
        <p:txBody>
          <a:bodyPr wrap="square" rtlCol="0">
            <a:spAutoFit/>
          </a:bodyPr>
          <a:lstStyle/>
          <a:p>
            <a:pPr algn="just"/>
            <a:r>
              <a:rPr lang="fr-FR" dirty="0"/>
              <a:t>Quand il est prouvé par des tournois et des statistiques expérimentales que le</a:t>
            </a:r>
          </a:p>
          <a:p>
            <a:pPr algn="just"/>
            <a:r>
              <a:rPr lang="fr-FR" dirty="0"/>
              <a:t>nouveau changement influencera franchement et stimulera le jeu dynamique</a:t>
            </a:r>
          </a:p>
          <a:p>
            <a:pPr algn="just"/>
            <a:r>
              <a:rPr lang="fr-FR" dirty="0"/>
              <a:t>et/ou y apportera quelques éléments attrayants et spectaculaires.</a:t>
            </a:r>
          </a:p>
        </p:txBody>
      </p:sp>
      <p:sp>
        <p:nvSpPr>
          <p:cNvPr id="6" name="ZoneTexte 5"/>
          <p:cNvSpPr txBox="1"/>
          <p:nvPr/>
        </p:nvSpPr>
        <p:spPr>
          <a:xfrm>
            <a:off x="539552" y="2566645"/>
            <a:ext cx="8424936" cy="646331"/>
          </a:xfrm>
          <a:prstGeom prst="rect">
            <a:avLst/>
          </a:prstGeom>
          <a:noFill/>
        </p:spPr>
        <p:txBody>
          <a:bodyPr wrap="square" rtlCol="0">
            <a:spAutoFit/>
          </a:bodyPr>
          <a:lstStyle/>
          <a:p>
            <a:pPr algn="just"/>
            <a:r>
              <a:rPr lang="fr-FR" dirty="0"/>
              <a:t>Quand le nouveau changement simplifie les tâches des officiels, des</a:t>
            </a:r>
          </a:p>
          <a:p>
            <a:pPr algn="just"/>
            <a:r>
              <a:rPr lang="fr-FR" dirty="0"/>
              <a:t>entraîneurs et des joueurs sans aucune conséquence négative pour le jeu.</a:t>
            </a:r>
          </a:p>
        </p:txBody>
      </p:sp>
      <p:sp>
        <p:nvSpPr>
          <p:cNvPr id="7" name="ZoneTexte 6"/>
          <p:cNvSpPr txBox="1"/>
          <p:nvPr/>
        </p:nvSpPr>
        <p:spPr>
          <a:xfrm>
            <a:off x="539552" y="3286725"/>
            <a:ext cx="8352928" cy="646331"/>
          </a:xfrm>
          <a:prstGeom prst="rect">
            <a:avLst/>
          </a:prstGeom>
          <a:noFill/>
        </p:spPr>
        <p:txBody>
          <a:bodyPr wrap="square" rtlCol="0">
            <a:spAutoFit/>
          </a:bodyPr>
          <a:lstStyle/>
          <a:p>
            <a:r>
              <a:rPr lang="fr-FR" dirty="0"/>
              <a:t>Quand les nouveaux amendements améliorent la structure du règlement,</a:t>
            </a:r>
          </a:p>
          <a:p>
            <a:r>
              <a:rPr lang="fr-FR" dirty="0"/>
              <a:t>clarifient les définitions, procédures ou simplifient quelques textes diffus.</a:t>
            </a:r>
          </a:p>
        </p:txBody>
      </p:sp>
      <p:sp>
        <p:nvSpPr>
          <p:cNvPr id="8" name="ZoneTexte 7"/>
          <p:cNvSpPr txBox="1"/>
          <p:nvPr/>
        </p:nvSpPr>
        <p:spPr>
          <a:xfrm>
            <a:off x="539552" y="4161854"/>
            <a:ext cx="8424936" cy="923330"/>
          </a:xfrm>
          <a:prstGeom prst="rect">
            <a:avLst/>
          </a:prstGeom>
          <a:noFill/>
        </p:spPr>
        <p:txBody>
          <a:bodyPr wrap="square" rtlCol="0">
            <a:spAutoFit/>
          </a:bodyPr>
          <a:lstStyle/>
          <a:p>
            <a:r>
              <a:rPr lang="fr-FR" dirty="0"/>
              <a:t>Quand ils présentent quelques nouveautés « révolutionnaires », dans le but,</a:t>
            </a:r>
          </a:p>
          <a:p>
            <a:r>
              <a:rPr lang="fr-FR" dirty="0"/>
              <a:t>tous les 6-7 ans de régénérer, de réanimer ou créer un nouvel intérêt pour le</a:t>
            </a:r>
          </a:p>
          <a:p>
            <a:r>
              <a:rPr lang="fr-FR" dirty="0"/>
              <a:t>jeu.</a:t>
            </a:r>
          </a:p>
        </p:txBody>
      </p:sp>
      <p:sp>
        <p:nvSpPr>
          <p:cNvPr id="9" name="ZoneTexte 8"/>
          <p:cNvSpPr txBox="1"/>
          <p:nvPr/>
        </p:nvSpPr>
        <p:spPr>
          <a:xfrm>
            <a:off x="539552" y="5385990"/>
            <a:ext cx="8424936" cy="923330"/>
          </a:xfrm>
          <a:prstGeom prst="rect">
            <a:avLst/>
          </a:prstGeom>
          <a:noFill/>
        </p:spPr>
        <p:txBody>
          <a:bodyPr wrap="square" rtlCol="0">
            <a:spAutoFit/>
          </a:bodyPr>
          <a:lstStyle/>
          <a:p>
            <a:r>
              <a:rPr lang="fr-FR" dirty="0"/>
              <a:t>Quand ils tendent à raccourcir ou supprimer quelques détails ou même</a:t>
            </a:r>
          </a:p>
          <a:p>
            <a:r>
              <a:rPr lang="fr-FR" dirty="0"/>
              <a:t>articles, qui ne sont presque jamais appliqués par les arbitres et qui ne se</a:t>
            </a:r>
          </a:p>
          <a:p>
            <a:r>
              <a:rPr lang="fr-FR" dirty="0"/>
              <a:t>produisent qu’une fois par siècle.</a:t>
            </a:r>
          </a:p>
        </p:txBody>
      </p:sp>
      <p:sp>
        <p:nvSpPr>
          <p:cNvPr id="2" name="Espace réservé du pied de page 1"/>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35778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a:bodyPr>
          <a:lstStyle/>
          <a:p>
            <a:pPr>
              <a:buFontTx/>
              <a:buChar char="-"/>
            </a:pPr>
            <a:r>
              <a:rPr lang="fr-FR" sz="4400" dirty="0"/>
              <a:t>OUSSATURE DU TERRAIN</a:t>
            </a:r>
          </a:p>
          <a:p>
            <a:pPr>
              <a:buFontTx/>
              <a:buChar char="-"/>
            </a:pPr>
            <a:r>
              <a:rPr lang="fr-FR" sz="4400" dirty="0"/>
              <a:t>GESTION DE </a:t>
            </a:r>
            <a:r>
              <a:rPr lang="fr-FR" sz="4400" dirty="0" err="1"/>
              <a:t>L’APPAR</a:t>
            </a:r>
            <a:r>
              <a:rPr lang="fr-FR" sz="6500" dirty="0" err="1"/>
              <a:t>e</a:t>
            </a:r>
            <a:r>
              <a:rPr lang="fr-FR" sz="4400" dirty="0" err="1"/>
              <a:t>IL</a:t>
            </a:r>
            <a:r>
              <a:rPr lang="fr-FR" sz="4400" dirty="0"/>
              <a:t> DES 24SEC.</a:t>
            </a:r>
          </a:p>
          <a:p>
            <a:pPr>
              <a:buFontTx/>
              <a:buChar char="-"/>
            </a:pPr>
            <a:r>
              <a:rPr lang="fr-FR" sz="4400" dirty="0"/>
              <a:t>LE RETOUR  EN ZONE ARRIERE</a:t>
            </a:r>
          </a:p>
          <a:p>
            <a:pPr>
              <a:buFontTx/>
              <a:buChar char="-"/>
            </a:pPr>
            <a:r>
              <a:rPr lang="fr-FR" sz="4400" dirty="0"/>
              <a:t>APPARITION DE LA NOUVELLE ZONE  NON CHARGE.</a:t>
            </a:r>
          </a:p>
        </p:txBody>
      </p:sp>
      <p:sp>
        <p:nvSpPr>
          <p:cNvPr id="2" name="Titre 1"/>
          <p:cNvSpPr>
            <a:spLocks noGrp="1"/>
          </p:cNvSpPr>
          <p:nvPr>
            <p:ph type="title"/>
          </p:nvPr>
        </p:nvSpPr>
        <p:spPr>
          <a:xfrm>
            <a:off x="395536" y="404664"/>
            <a:ext cx="8435280" cy="792088"/>
          </a:xfrm>
          <a:solidFill>
            <a:schemeClr val="accent3">
              <a:lumMod val="60000"/>
              <a:lumOff val="40000"/>
            </a:schemeClr>
          </a:solidFill>
        </p:spPr>
        <p:txBody>
          <a:bodyPr>
            <a:normAutofit fontScale="90000"/>
          </a:bodyPr>
          <a:lstStyle/>
          <a:p>
            <a:r>
              <a:rPr lang="fr-FR" b="1" dirty="0"/>
              <a:t>LES PRINCIPALES MODIFICATIONS</a:t>
            </a:r>
          </a:p>
        </p:txBody>
      </p:sp>
      <p:sp>
        <p:nvSpPr>
          <p:cNvPr id="4" name="Espace réservé du pied de page 3"/>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481624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_Cou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980728"/>
            <a:ext cx="8537205" cy="4824536"/>
          </a:xfrm>
          <a:prstGeom prst="rect">
            <a:avLst/>
          </a:prstGeom>
        </p:spPr>
      </p:pic>
      <p:sp>
        <p:nvSpPr>
          <p:cNvPr id="3" name="ZoneTexte 2"/>
          <p:cNvSpPr txBox="1"/>
          <p:nvPr/>
        </p:nvSpPr>
        <p:spPr>
          <a:xfrm>
            <a:off x="827584" y="260648"/>
            <a:ext cx="7848872" cy="769441"/>
          </a:xfrm>
          <a:prstGeom prst="rect">
            <a:avLst/>
          </a:prstGeom>
          <a:noFill/>
        </p:spPr>
        <p:txBody>
          <a:bodyPr wrap="square" rtlCol="0">
            <a:spAutoFit/>
          </a:bodyPr>
          <a:lstStyle/>
          <a:p>
            <a:pPr algn="ctr"/>
            <a:r>
              <a:rPr lang="fr-FR" sz="3200" dirty="0"/>
              <a:t>NOUVEAU </a:t>
            </a:r>
            <a:r>
              <a:rPr lang="fr-FR" sz="3200" dirty="0" err="1"/>
              <a:t>TRA</a:t>
            </a:r>
            <a:r>
              <a:rPr lang="fr-FR" sz="4400" dirty="0" err="1"/>
              <a:t>ç</a:t>
            </a:r>
            <a:r>
              <a:rPr lang="fr-FR" sz="3200" dirty="0" err="1"/>
              <a:t>AGE</a:t>
            </a:r>
            <a:r>
              <a:rPr lang="fr-FR" sz="3200" dirty="0"/>
              <a:t> DU TERRAIN</a:t>
            </a:r>
          </a:p>
        </p:txBody>
      </p:sp>
      <p:sp>
        <p:nvSpPr>
          <p:cNvPr id="4" name="Espace réservé du pied de page 3"/>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400932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67544" y="8353"/>
            <a:ext cx="8229600" cy="747464"/>
          </a:xfrm>
        </p:spPr>
        <p:txBody>
          <a:bodyPr>
            <a:normAutofit fontScale="90000"/>
          </a:bodyPr>
          <a:lstStyle/>
          <a:p>
            <a:pPr algn="ctr"/>
            <a:br>
              <a:rPr lang="fr-FR" dirty="0"/>
            </a:br>
            <a:br>
              <a:rPr lang="fr-FR" dirty="0"/>
            </a:br>
            <a:br>
              <a:rPr lang="fr-FR" dirty="0"/>
            </a:br>
            <a:r>
              <a:rPr lang="fr-FR" dirty="0"/>
              <a:t> </a:t>
            </a:r>
            <a:r>
              <a:rPr lang="fr-FR" b="1" dirty="0"/>
              <a:t>LA ZONE RESTRECTIVE</a:t>
            </a:r>
          </a:p>
        </p:txBody>
      </p:sp>
      <p:sp>
        <p:nvSpPr>
          <p:cNvPr id="4" name="ZoneTexte 3"/>
          <p:cNvSpPr txBox="1"/>
          <p:nvPr/>
        </p:nvSpPr>
        <p:spPr>
          <a:xfrm>
            <a:off x="323528" y="1124744"/>
            <a:ext cx="8496944" cy="1938992"/>
          </a:xfrm>
          <a:prstGeom prst="rect">
            <a:avLst/>
          </a:prstGeom>
          <a:noFill/>
        </p:spPr>
        <p:txBody>
          <a:bodyPr wrap="square" rtlCol="0">
            <a:spAutoFit/>
          </a:bodyPr>
          <a:lstStyle/>
          <a:p>
            <a:pPr algn="just"/>
            <a:r>
              <a:rPr lang="fr-FR" sz="2400" b="1" dirty="0"/>
              <a:t>La forme et les dimensions des zones restrictives utilisées par la NBA pendant de longues années sont maintenant adoptées par la FIBA. Cela signifie qu’à partir de 2010, la forme de la zone restrictive  était    un rectangle de 4.90 m /5.80 m. et non plus un trapèze.</a:t>
            </a:r>
          </a:p>
        </p:txBody>
      </p:sp>
      <p:sp>
        <p:nvSpPr>
          <p:cNvPr id="5" name="ZoneTexte 4"/>
          <p:cNvSpPr txBox="1"/>
          <p:nvPr/>
        </p:nvSpPr>
        <p:spPr>
          <a:xfrm>
            <a:off x="388043" y="3429000"/>
            <a:ext cx="8424936" cy="2308324"/>
          </a:xfrm>
          <a:prstGeom prst="rect">
            <a:avLst/>
          </a:prstGeom>
          <a:noFill/>
        </p:spPr>
        <p:txBody>
          <a:bodyPr wrap="square" rtlCol="0">
            <a:spAutoFit/>
          </a:bodyPr>
          <a:lstStyle/>
          <a:p>
            <a:pPr algn="just"/>
            <a:r>
              <a:rPr lang="fr-FR" sz="2400" b="1" dirty="0"/>
              <a:t>Si nous suivons l'histoire du basket, nous constaterons qu’en 1932, quand FIBA a été créé par Dr. Jones, le premier règlement officiel était une copie du règlement de</a:t>
            </a:r>
          </a:p>
          <a:p>
            <a:pPr algn="just"/>
            <a:r>
              <a:rPr lang="fr-FR" sz="2400" b="1" dirty="0"/>
              <a:t>l'association américaine de basket-ball de ce temps là, c.-à-d. qu’après de nombreuses années nous revenons à la vieille forme de la zone restrictive.</a:t>
            </a:r>
          </a:p>
        </p:txBody>
      </p:sp>
      <p:sp>
        <p:nvSpPr>
          <p:cNvPr id="2" name="Espace réservé du pied de page 1"/>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423387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260648"/>
            <a:ext cx="8229600" cy="532656"/>
          </a:xfrm>
        </p:spPr>
        <p:txBody>
          <a:bodyPr>
            <a:normAutofit fontScale="92500" lnSpcReduction="20000"/>
          </a:bodyPr>
          <a:lstStyle/>
          <a:p>
            <a:pPr marL="0" indent="0" algn="ctr">
              <a:buNone/>
            </a:pPr>
            <a:r>
              <a:rPr lang="fr-FR" dirty="0"/>
              <a:t>1-1 </a:t>
            </a:r>
            <a:r>
              <a:rPr lang="fr-FR" sz="3600" b="1" dirty="0">
                <a:solidFill>
                  <a:srgbClr val="FFFF00"/>
                </a:solidFill>
              </a:rPr>
              <a:t>LA ZONE RESTRECTIVE</a:t>
            </a:r>
          </a:p>
        </p:txBody>
      </p:sp>
      <p:grpSp>
        <p:nvGrpSpPr>
          <p:cNvPr id="33" name="Groupe 32"/>
          <p:cNvGrpSpPr/>
          <p:nvPr/>
        </p:nvGrpSpPr>
        <p:grpSpPr>
          <a:xfrm>
            <a:off x="395536" y="1412776"/>
            <a:ext cx="7419557" cy="5112568"/>
            <a:chOff x="1259632" y="1916832"/>
            <a:chExt cx="7419557" cy="4176464"/>
          </a:xfrm>
        </p:grpSpPr>
        <p:cxnSp>
          <p:nvCxnSpPr>
            <p:cNvPr id="12" name="Connecteur droit 11"/>
            <p:cNvCxnSpPr/>
            <p:nvPr/>
          </p:nvCxnSpPr>
          <p:spPr>
            <a:xfrm>
              <a:off x="1259632" y="1916832"/>
              <a:ext cx="74168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262365" y="6093296"/>
              <a:ext cx="74168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8676456" y="1916832"/>
              <a:ext cx="0" cy="41764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2195736" y="1916832"/>
              <a:ext cx="0" cy="417646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4" name="Connecteur droit 23"/>
          <p:cNvCxnSpPr/>
          <p:nvPr/>
        </p:nvCxnSpPr>
        <p:spPr>
          <a:xfrm>
            <a:off x="0" y="4002331"/>
            <a:ext cx="92525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V="1">
            <a:off x="7956376" y="3068959"/>
            <a:ext cx="0" cy="9333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7950133" y="4005064"/>
            <a:ext cx="0" cy="9304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8028384" y="3350978"/>
            <a:ext cx="864096" cy="369332"/>
          </a:xfrm>
          <a:prstGeom prst="rect">
            <a:avLst/>
          </a:prstGeom>
          <a:noFill/>
        </p:spPr>
        <p:txBody>
          <a:bodyPr wrap="square" rtlCol="0">
            <a:spAutoFit/>
          </a:bodyPr>
          <a:lstStyle/>
          <a:p>
            <a:r>
              <a:rPr lang="fr-FR" b="1" dirty="0"/>
              <a:t>2,45m</a:t>
            </a:r>
          </a:p>
        </p:txBody>
      </p:sp>
      <p:sp>
        <p:nvSpPr>
          <p:cNvPr id="34" name="ZoneTexte 33"/>
          <p:cNvSpPr txBox="1"/>
          <p:nvPr/>
        </p:nvSpPr>
        <p:spPr>
          <a:xfrm>
            <a:off x="8053955" y="4285624"/>
            <a:ext cx="864096" cy="369332"/>
          </a:xfrm>
          <a:prstGeom prst="rect">
            <a:avLst/>
          </a:prstGeom>
          <a:noFill/>
        </p:spPr>
        <p:txBody>
          <a:bodyPr wrap="square" rtlCol="0">
            <a:spAutoFit/>
          </a:bodyPr>
          <a:lstStyle/>
          <a:p>
            <a:r>
              <a:rPr lang="fr-FR" b="1" dirty="0"/>
              <a:t>2,45m</a:t>
            </a:r>
          </a:p>
        </p:txBody>
      </p:sp>
      <p:sp>
        <p:nvSpPr>
          <p:cNvPr id="35" name="Rectangle 34"/>
          <p:cNvSpPr/>
          <p:nvPr/>
        </p:nvSpPr>
        <p:spPr>
          <a:xfrm>
            <a:off x="5076056" y="3068959"/>
            <a:ext cx="271757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avec flèche 35"/>
          <p:cNvCxnSpPr/>
          <p:nvPr/>
        </p:nvCxnSpPr>
        <p:spPr>
          <a:xfrm flipH="1">
            <a:off x="5076056" y="2924944"/>
            <a:ext cx="27363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6182816" y="2538835"/>
            <a:ext cx="864096" cy="369332"/>
          </a:xfrm>
          <a:prstGeom prst="rect">
            <a:avLst/>
          </a:prstGeom>
          <a:noFill/>
        </p:spPr>
        <p:txBody>
          <a:bodyPr wrap="square" rtlCol="0">
            <a:spAutoFit/>
          </a:bodyPr>
          <a:lstStyle/>
          <a:p>
            <a:r>
              <a:rPr lang="fr-FR" b="1" dirty="0"/>
              <a:t>5,80m</a:t>
            </a:r>
          </a:p>
        </p:txBody>
      </p:sp>
      <p:sp>
        <p:nvSpPr>
          <p:cNvPr id="43" name="Rectangle 42"/>
          <p:cNvSpPr/>
          <p:nvPr/>
        </p:nvSpPr>
        <p:spPr>
          <a:xfrm>
            <a:off x="5076056" y="4895449"/>
            <a:ext cx="271757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rot="16200000">
            <a:off x="4187038" y="3960711"/>
            <a:ext cx="182375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avec flèche 47"/>
          <p:cNvCxnSpPr/>
          <p:nvPr/>
        </p:nvCxnSpPr>
        <p:spPr>
          <a:xfrm flipV="1">
            <a:off x="5004048" y="3350978"/>
            <a:ext cx="0" cy="632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rot="21446491">
            <a:off x="4106937" y="3563544"/>
            <a:ext cx="768924" cy="307777"/>
          </a:xfrm>
          <a:prstGeom prst="rect">
            <a:avLst/>
          </a:prstGeom>
          <a:noFill/>
        </p:spPr>
        <p:txBody>
          <a:bodyPr wrap="square" rtlCol="0">
            <a:spAutoFit/>
          </a:bodyPr>
          <a:lstStyle/>
          <a:p>
            <a:r>
              <a:rPr lang="fr-FR" sz="1400" b="1" dirty="0"/>
              <a:t>1,80m</a:t>
            </a:r>
          </a:p>
        </p:txBody>
      </p:sp>
      <p:sp>
        <p:nvSpPr>
          <p:cNvPr id="51" name="Arc 50"/>
          <p:cNvSpPr/>
          <p:nvPr/>
        </p:nvSpPr>
        <p:spPr>
          <a:xfrm rot="10800000">
            <a:off x="4333748" y="3341413"/>
            <a:ext cx="1578694" cy="1325577"/>
          </a:xfrm>
          <a:prstGeom prst="arc">
            <a:avLst>
              <a:gd name="adj1" fmla="val 16200000"/>
              <a:gd name="adj2" fmla="val 515184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Espace réservé du pied de page 1"/>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386476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linds(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linds(horizont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strips(downLeft)">
                                      <p:cBhvr>
                                        <p:cTn id="42" dur="500"/>
                                        <p:tgtEl>
                                          <p:spTgt spid="35"/>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strips(downLeft)">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circle(in)">
                                      <p:cBhvr>
                                        <p:cTn id="54" dur="20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circle(in)">
                                      <p:cBhvr>
                                        <p:cTn id="59" dur="20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wipe(down)">
                                      <p:cBhvr>
                                        <p:cTn id="6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animBg="1"/>
      <p:bldP spid="41" grpId="0"/>
      <p:bldP spid="43" grpId="0" animBg="1"/>
      <p:bldP spid="44" grpId="0" animBg="1"/>
      <p:bldP spid="50"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1"/>
            <a:ext cx="8229600" cy="460648"/>
          </a:xfrm>
        </p:spPr>
        <p:txBody>
          <a:bodyPr>
            <a:noAutofit/>
          </a:bodyPr>
          <a:lstStyle/>
          <a:p>
            <a:r>
              <a:rPr lang="fr-FR" sz="2800" dirty="0"/>
              <a:t>PLACES DES </a:t>
            </a:r>
            <a:r>
              <a:rPr lang="fr-FR" sz="2800" dirty="0" err="1"/>
              <a:t>JO</a:t>
            </a:r>
            <a:r>
              <a:rPr lang="fr-FR" sz="4000" dirty="0" err="1"/>
              <a:t>u</a:t>
            </a:r>
            <a:r>
              <a:rPr lang="fr-FR" sz="2800" dirty="0" err="1"/>
              <a:t>EURS</a:t>
            </a:r>
            <a:r>
              <a:rPr lang="fr-FR" sz="2800" dirty="0"/>
              <a:t> </a:t>
            </a:r>
          </a:p>
          <a:p>
            <a:pPr marL="0" indent="0">
              <a:buNone/>
            </a:pPr>
            <a:r>
              <a:rPr lang="fr-FR" sz="2800" dirty="0"/>
              <a:t>              AU  L.F</a:t>
            </a:r>
          </a:p>
        </p:txBody>
      </p:sp>
      <p:sp>
        <p:nvSpPr>
          <p:cNvPr id="2" name="Titre 1"/>
          <p:cNvSpPr>
            <a:spLocks noGrp="1"/>
          </p:cNvSpPr>
          <p:nvPr>
            <p:ph type="title"/>
          </p:nvPr>
        </p:nvSpPr>
        <p:spPr>
          <a:xfrm>
            <a:off x="467544" y="260648"/>
            <a:ext cx="8229600" cy="648072"/>
          </a:xfrm>
          <a:solidFill>
            <a:schemeClr val="accent3">
              <a:lumMod val="60000"/>
              <a:lumOff val="40000"/>
            </a:schemeClr>
          </a:solidFill>
        </p:spPr>
        <p:txBody>
          <a:bodyPr>
            <a:normAutofit fontScale="90000"/>
          </a:bodyPr>
          <a:lstStyle/>
          <a:p>
            <a:pPr algn="ctr"/>
            <a:r>
              <a:rPr lang="fr-FR" dirty="0"/>
              <a:t>LA ZONE RESTRICTIVE</a:t>
            </a:r>
          </a:p>
        </p:txBody>
      </p:sp>
      <p:pic>
        <p:nvPicPr>
          <p:cNvPr id="1026" name="Picture 2" descr="C:\Users\DADA\Desktop\POSITION DES JOUE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980728"/>
            <a:ext cx="4104456" cy="566124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619672" y="3645024"/>
            <a:ext cx="2160240" cy="369332"/>
          </a:xfrm>
          <a:prstGeom prst="rect">
            <a:avLst/>
          </a:prstGeom>
          <a:noFill/>
        </p:spPr>
        <p:txBody>
          <a:bodyPr wrap="square" rtlCol="0">
            <a:spAutoFit/>
          </a:bodyPr>
          <a:lstStyle/>
          <a:p>
            <a:r>
              <a:rPr lang="fr-FR" dirty="0"/>
              <a:t>ZONE NEUTRE</a:t>
            </a:r>
          </a:p>
        </p:txBody>
      </p:sp>
      <p:cxnSp>
        <p:nvCxnSpPr>
          <p:cNvPr id="7" name="Connecteur droit avec flèche 6"/>
          <p:cNvCxnSpPr/>
          <p:nvPr/>
        </p:nvCxnSpPr>
        <p:spPr>
          <a:xfrm flipV="1">
            <a:off x="3131840" y="3645024"/>
            <a:ext cx="2448272"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Espace réservé du pied de page 3"/>
          <p:cNvSpPr>
            <a:spLocks noGrp="1"/>
          </p:cNvSpPr>
          <p:nvPr>
            <p:ph type="ftr" sz="quarter" idx="16"/>
          </p:nvPr>
        </p:nvSpPr>
        <p:spPr/>
        <p:txBody>
          <a:bodyPr/>
          <a:lstStyle/>
          <a:p>
            <a:r>
              <a:rPr lang="fr-FR"/>
              <a:t>stage pré saison 2011/2012 presenté par Mr lahcen dadda</a:t>
            </a:r>
          </a:p>
        </p:txBody>
      </p:sp>
    </p:spTree>
    <p:extLst>
      <p:ext uri="{BB962C8B-B14F-4D97-AF65-F5344CB8AC3E}">
        <p14:creationId xmlns:p14="http://schemas.microsoft.com/office/powerpoint/2010/main" val="2828746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70384" y="260648"/>
            <a:ext cx="8003232" cy="576064"/>
          </a:xfrm>
          <a:solidFill>
            <a:schemeClr val="accent3">
              <a:lumMod val="60000"/>
              <a:lumOff val="40000"/>
            </a:schemeClr>
          </a:solidFill>
        </p:spPr>
        <p:txBody>
          <a:bodyPr>
            <a:noAutofit/>
          </a:bodyPr>
          <a:lstStyle/>
          <a:p>
            <a:pPr algn="ctr"/>
            <a:r>
              <a:rPr lang="fr-FR" sz="3200" dirty="0"/>
              <a:t>  NOUVEAU  </a:t>
            </a:r>
            <a:r>
              <a:rPr lang="fr-FR" sz="3200" dirty="0" err="1"/>
              <a:t>TRA</a:t>
            </a:r>
            <a:r>
              <a:rPr lang="fr-FR" sz="4400" dirty="0" err="1"/>
              <a:t>ç</a:t>
            </a:r>
            <a:r>
              <a:rPr lang="fr-FR" sz="3200" dirty="0" err="1"/>
              <a:t>AGE</a:t>
            </a:r>
            <a:endParaRPr lang="fr-FR" sz="3200" dirty="0"/>
          </a:p>
        </p:txBody>
      </p:sp>
      <p:sp>
        <p:nvSpPr>
          <p:cNvPr id="3" name="Espace réservé du contenu 2"/>
          <p:cNvSpPr>
            <a:spLocks noGrp="1"/>
          </p:cNvSpPr>
          <p:nvPr>
            <p:ph type="body" sz="half" idx="2"/>
          </p:nvPr>
        </p:nvSpPr>
        <p:spPr>
          <a:xfrm>
            <a:off x="827584" y="976887"/>
            <a:ext cx="5853237" cy="435889"/>
          </a:xfrm>
        </p:spPr>
        <p:txBody>
          <a:bodyPr>
            <a:noAutofit/>
          </a:bodyPr>
          <a:lstStyle/>
          <a:p>
            <a:r>
              <a:rPr lang="fr-FR" sz="2400" dirty="0">
                <a:solidFill>
                  <a:schemeClr val="bg1"/>
                </a:solidFill>
              </a:rPr>
              <a:t>1-2 LA ZONE DE NON CHARGE</a:t>
            </a:r>
          </a:p>
        </p:txBody>
      </p:sp>
      <p:cxnSp>
        <p:nvCxnSpPr>
          <p:cNvPr id="25" name="Connecteur droit 24"/>
          <p:cNvCxnSpPr/>
          <p:nvPr/>
        </p:nvCxnSpPr>
        <p:spPr>
          <a:xfrm>
            <a:off x="0" y="4090927"/>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e 31"/>
          <p:cNvGrpSpPr/>
          <p:nvPr/>
        </p:nvGrpSpPr>
        <p:grpSpPr>
          <a:xfrm>
            <a:off x="971600" y="1268760"/>
            <a:ext cx="7416824" cy="5589240"/>
            <a:chOff x="971600" y="1268760"/>
            <a:chExt cx="7416824" cy="5589240"/>
          </a:xfrm>
        </p:grpSpPr>
        <p:cxnSp>
          <p:nvCxnSpPr>
            <p:cNvPr id="5" name="Connecteur droit 4"/>
            <p:cNvCxnSpPr/>
            <p:nvPr/>
          </p:nvCxnSpPr>
          <p:spPr>
            <a:xfrm>
              <a:off x="2267744" y="2276872"/>
              <a:ext cx="6120680"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2267744" y="5949280"/>
              <a:ext cx="6120680"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8388424" y="1268760"/>
              <a:ext cx="0" cy="558924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267744" y="2276872"/>
              <a:ext cx="0" cy="3672408"/>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10800000">
              <a:off x="971600" y="2926045"/>
              <a:ext cx="2736304" cy="2369693"/>
            </a:xfrm>
            <a:prstGeom prst="arc">
              <a:avLst>
                <a:gd name="adj1" fmla="val 16379488"/>
                <a:gd name="adj2" fmla="val 519109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Rectangle 15"/>
            <p:cNvSpPr/>
            <p:nvPr/>
          </p:nvSpPr>
          <p:spPr>
            <a:xfrm>
              <a:off x="6516216" y="5949280"/>
              <a:ext cx="45719"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6470227" y="2035995"/>
              <a:ext cx="45719"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flipH="1">
              <a:off x="5148065" y="5949280"/>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4310257" y="5949280"/>
              <a:ext cx="45719"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3419872" y="5949280"/>
              <a:ext cx="45719"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3373883" y="2060848"/>
              <a:ext cx="45719"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4346701" y="2060848"/>
              <a:ext cx="45719"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5148065" y="2035995"/>
              <a:ext cx="504055"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7668344" y="3531451"/>
              <a:ext cx="45719"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7452320" y="4077072"/>
              <a:ext cx="216024"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7236295" y="4003650"/>
              <a:ext cx="216025" cy="18002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Connecteur droit avec flèche 29"/>
          <p:cNvCxnSpPr>
            <a:stCxn id="26" idx="0"/>
          </p:cNvCxnSpPr>
          <p:nvPr/>
        </p:nvCxnSpPr>
        <p:spPr>
          <a:xfrm>
            <a:off x="7691204" y="3531451"/>
            <a:ext cx="69722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7668344" y="3531451"/>
            <a:ext cx="818377" cy="338554"/>
          </a:xfrm>
          <a:prstGeom prst="rect">
            <a:avLst/>
          </a:prstGeom>
          <a:noFill/>
        </p:spPr>
        <p:txBody>
          <a:bodyPr wrap="square" rtlCol="0">
            <a:spAutoFit/>
          </a:bodyPr>
          <a:lstStyle/>
          <a:p>
            <a:r>
              <a:rPr lang="fr-FR" sz="1600" b="1" dirty="0"/>
              <a:t>1,20m</a:t>
            </a:r>
          </a:p>
        </p:txBody>
      </p:sp>
      <p:cxnSp>
        <p:nvCxnSpPr>
          <p:cNvPr id="33" name="Connecteur droit avec flèche 32"/>
          <p:cNvCxnSpPr/>
          <p:nvPr/>
        </p:nvCxnSpPr>
        <p:spPr>
          <a:xfrm>
            <a:off x="7344308" y="4149080"/>
            <a:ext cx="1021256" cy="0"/>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7694093" y="4182212"/>
            <a:ext cx="818377" cy="338554"/>
          </a:xfrm>
          <a:prstGeom prst="rect">
            <a:avLst/>
          </a:prstGeom>
          <a:noFill/>
        </p:spPr>
        <p:txBody>
          <a:bodyPr wrap="square" rtlCol="0">
            <a:spAutoFit/>
          </a:bodyPr>
          <a:lstStyle/>
          <a:p>
            <a:r>
              <a:rPr lang="fr-FR" sz="1600" b="1" dirty="0"/>
              <a:t>1,575m</a:t>
            </a:r>
          </a:p>
        </p:txBody>
      </p:sp>
      <p:sp>
        <p:nvSpPr>
          <p:cNvPr id="36" name="Rectangle 35"/>
          <p:cNvSpPr/>
          <p:nvPr/>
        </p:nvSpPr>
        <p:spPr>
          <a:xfrm>
            <a:off x="7316694" y="3140968"/>
            <a:ext cx="31291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7326949" y="5085184"/>
            <a:ext cx="28880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avec flèche 37"/>
          <p:cNvCxnSpPr>
            <a:endCxn id="8" idx="0"/>
          </p:cNvCxnSpPr>
          <p:nvPr/>
        </p:nvCxnSpPr>
        <p:spPr>
          <a:xfrm flipH="1">
            <a:off x="7344353" y="4088032"/>
            <a:ext cx="48276" cy="1007137"/>
          </a:xfrm>
          <a:prstGeom prst="straightConnector1">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6588224" y="4428761"/>
            <a:ext cx="818377" cy="338554"/>
          </a:xfrm>
          <a:prstGeom prst="rect">
            <a:avLst/>
          </a:prstGeom>
          <a:noFill/>
        </p:spPr>
        <p:txBody>
          <a:bodyPr wrap="square" rtlCol="0">
            <a:spAutoFit/>
          </a:bodyPr>
          <a:lstStyle/>
          <a:p>
            <a:r>
              <a:rPr lang="fr-FR" sz="1600" b="1" dirty="0"/>
              <a:t>1,25m</a:t>
            </a:r>
          </a:p>
        </p:txBody>
      </p:sp>
      <p:sp>
        <p:nvSpPr>
          <p:cNvPr id="8" name="Arc 7"/>
          <p:cNvSpPr/>
          <p:nvPr/>
        </p:nvSpPr>
        <p:spPr>
          <a:xfrm rot="10800000">
            <a:off x="6269747" y="3163826"/>
            <a:ext cx="2016223" cy="1933448"/>
          </a:xfrm>
          <a:prstGeom prst="arc">
            <a:avLst>
              <a:gd name="adj1" fmla="val 15963399"/>
              <a:gd name="adj2" fmla="val 5519543"/>
            </a:avLst>
          </a:prstGeom>
          <a:ln w="666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p:cNvSpPr txBox="1"/>
          <p:nvPr/>
        </p:nvSpPr>
        <p:spPr>
          <a:xfrm>
            <a:off x="7718665" y="3567156"/>
            <a:ext cx="769231" cy="369332"/>
          </a:xfrm>
          <a:prstGeom prst="rect">
            <a:avLst/>
          </a:prstGeom>
          <a:noFill/>
        </p:spPr>
        <p:txBody>
          <a:bodyPr wrap="square" rtlCol="0">
            <a:spAutoFit/>
          </a:bodyPr>
          <a:lstStyle/>
          <a:p>
            <a:r>
              <a:rPr lang="fr-FR" dirty="0">
                <a:solidFill>
                  <a:schemeClr val="bg1"/>
                </a:solidFill>
              </a:rPr>
              <a:t>1,20m</a:t>
            </a:r>
          </a:p>
        </p:txBody>
      </p:sp>
      <p:sp>
        <p:nvSpPr>
          <p:cNvPr id="34" name="ZoneTexte 33"/>
          <p:cNvSpPr txBox="1"/>
          <p:nvPr/>
        </p:nvSpPr>
        <p:spPr>
          <a:xfrm>
            <a:off x="7092280" y="2564904"/>
            <a:ext cx="890421" cy="369332"/>
          </a:xfrm>
          <a:prstGeom prst="rect">
            <a:avLst/>
          </a:prstGeom>
          <a:noFill/>
        </p:spPr>
        <p:txBody>
          <a:bodyPr wrap="square" rtlCol="0">
            <a:spAutoFit/>
          </a:bodyPr>
          <a:lstStyle/>
          <a:p>
            <a:r>
              <a:rPr lang="fr-FR" dirty="0">
                <a:solidFill>
                  <a:schemeClr val="bg1"/>
                </a:solidFill>
              </a:rPr>
              <a:t>0,375m</a:t>
            </a:r>
          </a:p>
        </p:txBody>
      </p:sp>
      <p:cxnSp>
        <p:nvCxnSpPr>
          <p:cNvPr id="11" name="Connecteur droit 10"/>
          <p:cNvCxnSpPr/>
          <p:nvPr/>
        </p:nvCxnSpPr>
        <p:spPr>
          <a:xfrm>
            <a:off x="7308304" y="3186687"/>
            <a:ext cx="0" cy="913244"/>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7631006" y="3163826"/>
            <a:ext cx="0" cy="913244"/>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34" idx="2"/>
            <a:endCxn id="36" idx="0"/>
          </p:cNvCxnSpPr>
          <p:nvPr/>
        </p:nvCxnSpPr>
        <p:spPr>
          <a:xfrm flipH="1">
            <a:off x="7473151" y="2934236"/>
            <a:ext cx="64340" cy="206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6731973" y="4355812"/>
            <a:ext cx="720347" cy="369332"/>
          </a:xfrm>
          <a:prstGeom prst="rect">
            <a:avLst/>
          </a:prstGeom>
          <a:noFill/>
        </p:spPr>
        <p:txBody>
          <a:bodyPr wrap="square" rtlCol="0">
            <a:spAutoFit/>
          </a:bodyPr>
          <a:lstStyle/>
          <a:p>
            <a:r>
              <a:rPr lang="fr-FR" dirty="0">
                <a:solidFill>
                  <a:schemeClr val="bg1"/>
                </a:solidFill>
              </a:rPr>
              <a:t>1,25</a:t>
            </a:r>
            <a:r>
              <a:rPr lang="fr-FR" sz="1600" dirty="0">
                <a:solidFill>
                  <a:schemeClr val="bg1"/>
                </a:solidFill>
              </a:rPr>
              <a:t>m</a:t>
            </a:r>
          </a:p>
        </p:txBody>
      </p:sp>
      <p:sp>
        <p:nvSpPr>
          <p:cNvPr id="47" name="ZoneTexte 46"/>
          <p:cNvSpPr txBox="1"/>
          <p:nvPr/>
        </p:nvSpPr>
        <p:spPr>
          <a:xfrm>
            <a:off x="7718665" y="4216059"/>
            <a:ext cx="766359" cy="307777"/>
          </a:xfrm>
          <a:prstGeom prst="rect">
            <a:avLst/>
          </a:prstGeom>
          <a:noFill/>
        </p:spPr>
        <p:txBody>
          <a:bodyPr wrap="square" rtlCol="0">
            <a:spAutoFit/>
          </a:bodyPr>
          <a:lstStyle/>
          <a:p>
            <a:r>
              <a:rPr lang="fr-FR" sz="1400" dirty="0">
                <a:solidFill>
                  <a:schemeClr val="bg1"/>
                </a:solidFill>
              </a:rPr>
              <a:t>1,575m</a:t>
            </a:r>
          </a:p>
        </p:txBody>
      </p:sp>
      <p:sp>
        <p:nvSpPr>
          <p:cNvPr id="4" name="Espace réservé du pied de page 3"/>
          <p:cNvSpPr>
            <a:spLocks noGrp="1"/>
          </p:cNvSpPr>
          <p:nvPr>
            <p:ph type="ftr" sz="quarter" idx="12"/>
          </p:nvPr>
        </p:nvSpPr>
        <p:spPr/>
        <p:txBody>
          <a:bodyPr/>
          <a:lstStyle/>
          <a:p>
            <a:r>
              <a:rPr lang="fr-FR"/>
              <a:t>stage pré saison 2011/2012 presenté par Mr lahcen dadda</a:t>
            </a:r>
          </a:p>
        </p:txBody>
      </p:sp>
    </p:spTree>
    <p:extLst>
      <p:ext uri="{BB962C8B-B14F-4D97-AF65-F5344CB8AC3E}">
        <p14:creationId xmlns:p14="http://schemas.microsoft.com/office/powerpoint/2010/main" val="287085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Left)">
                                      <p:cBhvr>
                                        <p:cTn id="38" dur="500"/>
                                        <p:tgtEl>
                                          <p:spTgt spid="11"/>
                                        </p:tgtEl>
                                      </p:cBhvr>
                                    </p:animEffect>
                                  </p:childTnLst>
                                </p:cTn>
                              </p:par>
                              <p:par>
                                <p:cTn id="39" presetID="18" presetClass="entr" presetSubtype="12"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strips(down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ircle(in)">
                                      <p:cBhvr>
                                        <p:cTn id="46" dur="20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ircle(in)">
                                      <p:cBhvr>
                                        <p:cTn id="51" dur="20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circle(in)">
                                      <p:cBhvr>
                                        <p:cTn id="60" dur="20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barn(inVertical)">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heel(1)">
                                      <p:cBhvr>
                                        <p:cTn id="7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8" grpId="0" animBg="1"/>
      <p:bldP spid="9" grpId="0"/>
      <p:bldP spid="34" grpId="0"/>
      <p:bldP spid="46" grpId="0"/>
      <p:bldP spid="47"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FIBA_EUROPE_PowerPoint_4x3">
  <a:themeElements>
    <a:clrScheme name="">
      <a:dk1>
        <a:srgbClr val="000000"/>
      </a:dk1>
      <a:lt1>
        <a:srgbClr val="FFFFFF"/>
      </a:lt1>
      <a:dk2>
        <a:srgbClr val="000000"/>
      </a:dk2>
      <a:lt2>
        <a:srgbClr val="F8F8F8"/>
      </a:lt2>
      <a:accent1>
        <a:srgbClr val="0089D0"/>
      </a:accent1>
      <a:accent2>
        <a:srgbClr val="E72529"/>
      </a:accent2>
      <a:accent3>
        <a:srgbClr val="FFFFFF"/>
      </a:accent3>
      <a:accent4>
        <a:srgbClr val="000000"/>
      </a:accent4>
      <a:accent5>
        <a:srgbClr val="AAC4E4"/>
      </a:accent5>
      <a:accent6>
        <a:srgbClr val="D12024"/>
      </a:accent6>
      <a:hlink>
        <a:srgbClr val="F9B820"/>
      </a:hlink>
      <a:folHlink>
        <a:srgbClr val="009E51"/>
      </a:folHlink>
    </a:clrScheme>
    <a:fontScheme name="1_FIBA_EUROPE_PowerPoint_4x3">
      <a:majorFont>
        <a:latin typeface="Arial Narrow"/>
        <a:ea typeface=""/>
        <a:cs typeface="Arial"/>
      </a:majorFont>
      <a:minorFont>
        <a:latin typeface="Arial Narrow"/>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45A4FD"/>
            </a:gs>
            <a:gs pos="100000">
              <a:srgbClr val="113C83"/>
            </a:gs>
          </a:gsLst>
          <a:lin ang="5400000" scaled="1"/>
        </a:gradFill>
        <a:ln w="9525" cap="flat" cmpd="sng" algn="ctr">
          <a:solidFill>
            <a:srgbClr val="050036"/>
          </a:solidFill>
          <a:prstDash val="solid"/>
          <a:round/>
          <a:headEnd type="none" w="med" len="med"/>
          <a:tailEnd type="none" w="med" len="med"/>
        </a:ln>
        <a:effectLst>
          <a:outerShdw dist="190499" dir="2700000" algn="ctr"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iba" pitchFamily="2" charset="0"/>
          </a:defRPr>
        </a:defPPr>
      </a:lstStyle>
    </a:spDef>
    <a:lnDef>
      <a:spPr bwMode="auto">
        <a:xfrm>
          <a:off x="0" y="0"/>
          <a:ext cx="1" cy="1"/>
        </a:xfrm>
        <a:custGeom>
          <a:avLst/>
          <a:gdLst/>
          <a:ahLst/>
          <a:cxnLst/>
          <a:rect l="0" t="0" r="0" b="0"/>
          <a:pathLst/>
        </a:custGeom>
        <a:gradFill rotWithShape="0">
          <a:gsLst>
            <a:gs pos="0">
              <a:srgbClr val="45A4FD"/>
            </a:gs>
            <a:gs pos="100000">
              <a:srgbClr val="113C83"/>
            </a:gs>
          </a:gsLst>
          <a:lin ang="5400000" scaled="1"/>
        </a:gradFill>
        <a:ln w="9525" cap="flat" cmpd="sng" algn="ctr">
          <a:solidFill>
            <a:srgbClr val="050036"/>
          </a:solidFill>
          <a:prstDash val="solid"/>
          <a:round/>
          <a:headEnd type="none" w="med" len="med"/>
          <a:tailEnd type="none" w="med" len="med"/>
        </a:ln>
        <a:effectLst>
          <a:outerShdw dist="190499" dir="2700000" algn="ctr" rotWithShape="0">
            <a:schemeClr val="bg2">
              <a:alpha val="50000"/>
            </a:schemeClr>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iba" pitchFamily="2" charset="0"/>
          </a:defRPr>
        </a:defPPr>
      </a:lstStyle>
    </a:lnDef>
  </a:objectDefaults>
  <a:extraClrSchemeLst>
    <a:extraClrScheme>
      <a:clrScheme name="1_FIBA_EUROPE_PowerPoint_4x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IBA_EUROPE_PowerPoint_4x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IBA_EUROPE_PowerPoint_4x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IBA_EUROPE_PowerPoint_4x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IBA_EUROPE_PowerPoint_4x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IBA_EUROPE_PowerPoint_4x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IBA_EUROPE_PowerPoint_4x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IBA_EUROPE_PowerPoint_4x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IBA_EUROPE_PowerPoint_4x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IBA_EUROPE_PowerPoint_4x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IBA_EUROPE_PowerPoint_4x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IBA_EUROPE_PowerPoint_4x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FIBA_EUROPE_PowerPoint_4x3 13">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81FB7"/>
        </a:hlink>
        <a:folHlink>
          <a:srgbClr val="7214B8"/>
        </a:folHlink>
      </a:clrScheme>
      <a:clrMap bg1="lt1" tx1="dk1" bg2="lt2" tx2="dk2" accent1="accent1" accent2="accent2" accent3="accent3" accent4="accent4" accent5="accent5" accent6="accent6" hlink="hlink" folHlink="folHlink"/>
    </a:extraClrScheme>
    <a:extraClrScheme>
      <a:clrScheme name="1_FIBA_EUROPE_PowerPoint_4x3 14">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1_FIBA_EUROPE_PowerPoint_4x3 15">
        <a:dk1>
          <a:srgbClr val="000000"/>
        </a:dk1>
        <a:lt1>
          <a:srgbClr val="FFFFFF"/>
        </a:lt1>
        <a:dk2>
          <a:srgbClr val="000000"/>
        </a:dk2>
        <a:lt2>
          <a:srgbClr val="F8F8F8"/>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1_FIBA_EUROPE_PowerPoint_4x3 16">
        <a:dk1>
          <a:srgbClr val="000000"/>
        </a:dk1>
        <a:lt1>
          <a:srgbClr val="FFFFFF"/>
        </a:lt1>
        <a:dk2>
          <a:srgbClr val="000000"/>
        </a:dk2>
        <a:lt2>
          <a:srgbClr val="F8F8F8"/>
        </a:lt2>
        <a:accent1>
          <a:srgbClr val="179D8A"/>
        </a:accent1>
        <a:accent2>
          <a:srgbClr val="106E61"/>
        </a:accent2>
        <a:accent3>
          <a:srgbClr val="FFFFFF"/>
        </a:accent3>
        <a:accent4>
          <a:srgbClr val="000000"/>
        </a:accent4>
        <a:accent5>
          <a:srgbClr val="ABCCC4"/>
        </a:accent5>
        <a:accent6>
          <a:srgbClr val="0D6357"/>
        </a:accent6>
        <a:hlink>
          <a:srgbClr val="35B5D3"/>
        </a:hlink>
        <a:folHlink>
          <a:srgbClr val="1F8A9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656</TotalTime>
  <Words>970</Words>
  <Application>Microsoft Office PowerPoint</Application>
  <PresentationFormat>Affichage à l'écran (4:3)</PresentationFormat>
  <Paragraphs>105</Paragraphs>
  <Slides>23</Slides>
  <Notes>1</Notes>
  <HiddenSlides>0</HiddenSlides>
  <MMClips>2</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23</vt:i4>
      </vt:variant>
    </vt:vector>
  </HeadingPairs>
  <TitlesOfParts>
    <vt:vector size="32" baseType="lpstr">
      <vt:lpstr>Aharoni</vt:lpstr>
      <vt:lpstr>Arial Narrow</vt:lpstr>
      <vt:lpstr>Calibri</vt:lpstr>
      <vt:lpstr>Constantia</vt:lpstr>
      <vt:lpstr>Fiba</vt:lpstr>
      <vt:lpstr>Wingdings</vt:lpstr>
      <vt:lpstr>Wingdings 2</vt:lpstr>
      <vt:lpstr>1_FIBA_EUROPE_PowerPoint_4x3</vt:lpstr>
      <vt:lpstr>Papier</vt:lpstr>
      <vt:lpstr>Présentation PowerPoint</vt:lpstr>
      <vt:lpstr>INTRODUCTION</vt:lpstr>
      <vt:lpstr>SUITE INTRODUCTION</vt:lpstr>
      <vt:lpstr>LES PRINCIPALES MODIFICATIONS</vt:lpstr>
      <vt:lpstr>Présentation PowerPoint</vt:lpstr>
      <vt:lpstr>    LA ZONE RESTRECTIVE</vt:lpstr>
      <vt:lpstr>Présentation PowerPoint</vt:lpstr>
      <vt:lpstr>LA ZONE RESTRICTIVE</vt:lpstr>
      <vt:lpstr>  NOUVEAU  TRAçAGE</vt:lpstr>
      <vt:lpstr>Objectif de la zone de non charge</vt:lpstr>
      <vt:lpstr>POSITION D’UN JOUEUR DANS LA ZONE DE NON CHARGE</vt:lpstr>
      <vt:lpstr> NOUVEAU TRAçAGE</vt:lpstr>
      <vt:lpstr>Lignes de remise en jeu</vt:lpstr>
      <vt:lpstr>1-4 LA ZONE DE TIRE A 3 POINTS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Situation védio</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alexandra.h</dc:creator>
  <cp:lastModifiedBy>dadda</cp:lastModifiedBy>
  <cp:revision>57</cp:revision>
  <cp:lastPrinted>2012-02-22T21:53:35Z</cp:lastPrinted>
  <dcterms:created xsi:type="dcterms:W3CDTF">2010-10-15T10:21:09Z</dcterms:created>
  <dcterms:modified xsi:type="dcterms:W3CDTF">2020-11-19T12:45:28Z</dcterms:modified>
</cp:coreProperties>
</file>